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Noto Sans TC" panose="020B0200000000000000" pitchFamily="34" charset="-128"/>
      <p:regular r:id="rId22"/>
      <p:bold r:id="rId23"/>
    </p:embeddedFont>
    <p:embeddedFont>
      <p:font typeface="Google Sans" pitchFamily="2" charset="0"/>
      <p:regular r:id="rId24"/>
      <p:bold r:id="rId25"/>
      <p:italic r:id="rId26"/>
      <p:boldItalic r:id="rId27"/>
    </p:embeddedFont>
    <p:embeddedFont>
      <p:font typeface="Inter" panose="02000503000000020004" pitchFamily="2" charset="0"/>
      <p:regular r:id="rId28"/>
      <p:bold r:id="rId29"/>
      <p:italic r:id="rId30"/>
      <p:boldItalic r:id="rId31"/>
    </p:embeddedFont>
    <p:embeddedFont>
      <p:font typeface="Inter Light" panose="02000503000000020004" pitchFamily="2" charset="0"/>
      <p:regular r:id="rId32"/>
      <p:bold r:id="rId33"/>
      <p:italic r:id="rId34"/>
      <p:boldItalic r:id="rId35"/>
    </p:embeddedFont>
    <p:embeddedFont>
      <p:font typeface="Inter SemiBold" panose="02000503000000020004" pitchFamily="2" charset="0"/>
      <p:regular r:id="rId36"/>
      <p:bold r:id="rId37"/>
      <p:italic r:id="rId38"/>
      <p:boldItalic r:id="rId39"/>
    </p:embeddedFont>
    <p:embeddedFont>
      <p:font typeface="JetBrains Mono" panose="02000009000000000000" pitchFamily="49" charset="0"/>
      <p:regular r:id="rId40"/>
      <p:bold r:id="rId41"/>
      <p:italic r:id="rId42"/>
      <p:boldItalic r:id="rId43"/>
    </p:embeddedFont>
    <p:embeddedFont>
      <p:font typeface="Roboto Mono" pitchFamily="49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4787"/>
  </p:normalViewPr>
  <p:slideViewPr>
    <p:cSldViewPr snapToGrid="0">
      <p:cViewPr varScale="1">
        <p:scale>
          <a:sx n="90" d="100"/>
          <a:sy n="90" d="100"/>
        </p:scale>
        <p:origin x="133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大家好。我是今天的講者鄭睿閎。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最近大家在滑手機、看科技新聞的時候，應該很常聽到 </a:t>
            </a:r>
            <a:r>
              <a:rPr lang="en-US" altLang="zh-TW" b="1" dirty="0"/>
              <a:t>"</a:t>
            </a:r>
            <a:r>
              <a:rPr lang="en-US" b="1" dirty="0"/>
              <a:t>RAG"</a:t>
            </a:r>
            <a:r>
              <a:rPr lang="en-US" dirty="0"/>
              <a:t> </a:t>
            </a:r>
            <a:r>
              <a:rPr lang="zh-TW" altLang="en-US" dirty="0"/>
              <a:t>這個詞吧？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感覺好像一夜之間，全世界都在討論它。 新聞在報、廠商在推，好像 </a:t>
            </a:r>
            <a:r>
              <a:rPr lang="en-US" dirty="0"/>
              <a:t>AI </a:t>
            </a:r>
            <a:r>
              <a:rPr lang="zh-TW" altLang="en-US" dirty="0"/>
              <a:t>沒有加上 </a:t>
            </a:r>
            <a:r>
              <a:rPr lang="en-US" dirty="0"/>
              <a:t>RAG </a:t>
            </a:r>
            <a:r>
              <a:rPr lang="zh-TW" altLang="en-US" dirty="0"/>
              <a:t>就落伍了一樣。 但說實話，聽了這麼多，</a:t>
            </a:r>
            <a:r>
              <a:rPr lang="en-US" dirty="0"/>
              <a:t>RAG </a:t>
            </a:r>
            <a:r>
              <a:rPr lang="zh-TW" altLang="en-US" dirty="0"/>
              <a:t>具體到底是什麼？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這邊請大家想像一下一個情境。 現在是早上 </a:t>
            </a:r>
            <a:r>
              <a:rPr lang="en-US" altLang="zh-TW" dirty="0"/>
              <a:t>9 </a:t>
            </a:r>
            <a:r>
              <a:rPr lang="zh-TW" altLang="en-US" dirty="0"/>
              <a:t>點 </a:t>
            </a:r>
            <a:r>
              <a:rPr lang="en-US" altLang="zh-TW" dirty="0"/>
              <a:t>30 </a:t>
            </a:r>
            <a:r>
              <a:rPr lang="zh-TW" altLang="en-US" dirty="0"/>
              <a:t>分開盤的時候。這是台股交易量最大的時候，也是我們維運團隊神經繃得最緊的時候 。 就在這個時候，監控螢幕跳出了一個大家最不想看到的紅色警報：「損益系統連線逾時 </a:t>
            </a:r>
            <a:r>
              <a:rPr lang="en-US" altLang="zh-TW" dirty="0"/>
              <a:t>(</a:t>
            </a:r>
            <a:r>
              <a:rPr lang="en-US" dirty="0"/>
              <a:t>Timeout)」。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b276dc9712_16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W" dirty="0"/>
              <a:t>資料進入</a:t>
            </a:r>
            <a:r>
              <a:rPr lang="zh-TW" altLang="en-US" dirty="0"/>
              <a:t> </a:t>
            </a:r>
            <a:r>
              <a:rPr lang="en-US" altLang="zh-TW" dirty="0"/>
              <a:t>DB </a:t>
            </a:r>
            <a:r>
              <a:rPr lang="zh-TW" altLang="en-US" dirty="0"/>
              <a:t>時我們是如何有效查詢到的？就是透過兩個向量的距離來查詢是否相似。</a:t>
            </a:r>
            <a:endParaRPr dirty="0"/>
          </a:p>
        </p:txBody>
      </p:sp>
      <p:sp>
        <p:nvSpPr>
          <p:cNvPr id="231" name="Google Shape;231;g3b276dc9712_16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W" dirty="0"/>
              <a:t>我們在提問時也做了一些的優化，傳統的</a:t>
            </a:r>
            <a:r>
              <a:rPr lang="zh-TW" altLang="en-US" dirty="0"/>
              <a:t> </a:t>
            </a:r>
            <a:r>
              <a:rPr lang="en-US" altLang="zh-TW" dirty="0"/>
              <a:t>RAG </a:t>
            </a:r>
            <a:r>
              <a:rPr lang="zh-TW" altLang="en-US" dirty="0"/>
              <a:t>如上面的流程，用戶提問，轉成向量查</a:t>
            </a:r>
            <a:r>
              <a:rPr lang="en-US" altLang="zh-TW" dirty="0"/>
              <a:t>DB </a:t>
            </a:r>
            <a:r>
              <a:rPr lang="zh-TW" altLang="en-US" dirty="0"/>
              <a:t>，最後找出前幾個相關的內容給 </a:t>
            </a:r>
            <a:r>
              <a:rPr lang="en-US" altLang="zh-TW" dirty="0"/>
              <a:t>LLM </a:t>
            </a:r>
            <a:r>
              <a:rPr lang="zh-TW" altLang="en-US" dirty="0"/>
              <a:t>回答</a:t>
            </a:r>
            <a:endParaRPr dirty="0"/>
          </a:p>
        </p:txBody>
      </p:sp>
      <p:sp>
        <p:nvSpPr>
          <p:cNvPr id="252" name="Google Shape;2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b276dc9712_16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W" dirty="0"/>
              <a:t>而我們改進了搜尋的方式，</a:t>
            </a:r>
            <a:r>
              <a:rPr lang="zh-TW" altLang="en-US" dirty="0"/>
              <a:t> 用戶的問題可能會很模糊或是很攏統，我們會先請 </a:t>
            </a:r>
            <a:r>
              <a:rPr lang="en-US" altLang="zh-TW" dirty="0"/>
              <a:t>LLM </a:t>
            </a:r>
            <a:r>
              <a:rPr lang="zh-TW" altLang="en-US" dirty="0"/>
              <a:t>優化並生成 </a:t>
            </a:r>
            <a:r>
              <a:rPr lang="en-US" altLang="zh-TW" dirty="0"/>
              <a:t>3 </a:t>
            </a:r>
            <a:r>
              <a:rPr lang="zh-TW" altLang="en-US" dirty="0"/>
              <a:t>個相似的問題在進行查詢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這遍</a:t>
            </a:r>
            <a:r>
              <a:rPr lang="en-US" altLang="zh-TW" dirty="0"/>
              <a:t>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W" dirty="0"/>
              <a:t>最後答詢了</a:t>
            </a:r>
            <a:r>
              <a:rPr lang="zh-TW" altLang="en-US" dirty="0"/>
              <a:t> </a:t>
            </a:r>
            <a:r>
              <a:rPr lang="en-US" altLang="zh-TW" dirty="0"/>
              <a:t>top k *3 </a:t>
            </a:r>
            <a:r>
              <a:rPr lang="zh-TW" altLang="en-US" dirty="0"/>
              <a:t>個問題在對這些問題做排序</a:t>
            </a:r>
            <a:endParaRPr dirty="0"/>
          </a:p>
        </p:txBody>
      </p:sp>
      <p:sp>
        <p:nvSpPr>
          <p:cNvPr id="276" name="Google Shape;276;g3b276dc9712_16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b276dc9712_16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最後，也是最實用的一點。 當系統掛掉的時候，大家講話通常都很急。 </a:t>
            </a:r>
            <a:r>
              <a:rPr lang="en-US" dirty="0"/>
              <a:t>Wilson </a:t>
            </a:r>
            <a:r>
              <a:rPr lang="zh-TW" altLang="en-US" dirty="0"/>
              <a:t>可能會輸入：</a:t>
            </a:r>
            <a:r>
              <a:rPr lang="zh-TW" altLang="en-US" b="1" dirty="0"/>
              <a:t>「盤中系統掛了，</a:t>
            </a:r>
            <a:r>
              <a:rPr lang="en-US" b="1" dirty="0" err="1"/>
              <a:t>db_route</a:t>
            </a:r>
            <a:r>
              <a:rPr lang="en-US" b="1" dirty="0"/>
              <a:t> </a:t>
            </a:r>
            <a:r>
              <a:rPr lang="zh-TW" altLang="en-US" b="1" dirty="0"/>
              <a:t>怎麼設？」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這句話很有趣。 「盤中系統掛了」是我們口語的抱怨，這需要 </a:t>
            </a:r>
            <a:r>
              <a:rPr lang="en-US" dirty="0"/>
              <a:t>AI </a:t>
            </a:r>
            <a:r>
              <a:rPr lang="zh-TW" altLang="en-US" dirty="0"/>
              <a:t>用 </a:t>
            </a:r>
            <a:r>
              <a:rPr lang="zh-TW" altLang="en-US" b="1" dirty="0"/>
              <a:t>向量檢索 </a:t>
            </a:r>
            <a:r>
              <a:rPr lang="en-US" altLang="zh-TW" b="1" dirty="0"/>
              <a:t>(</a:t>
            </a:r>
            <a:r>
              <a:rPr lang="en-US" b="1" dirty="0"/>
              <a:t>Vector)</a:t>
            </a:r>
            <a:r>
              <a:rPr lang="en-US" dirty="0"/>
              <a:t> </a:t>
            </a:r>
            <a:r>
              <a:rPr lang="zh-TW" altLang="en-US" dirty="0"/>
              <a:t>去猜你的意思，它知道這跟「連線失敗」是同一件事 。 但「</a:t>
            </a:r>
            <a:r>
              <a:rPr lang="en-US" altLang="zh-TW" dirty="0" err="1"/>
              <a:t>settings.yaml</a:t>
            </a:r>
            <a:r>
              <a:rPr lang="en-US" dirty="0"/>
              <a:t>」</a:t>
            </a:r>
            <a:r>
              <a:rPr lang="zh-TW" altLang="en-US" dirty="0"/>
              <a:t>是一個很死的檔名，這需要用 </a:t>
            </a:r>
            <a:r>
              <a:rPr lang="zh-TW" altLang="en-US" b="1" dirty="0"/>
              <a:t>關鍵字檢索 </a:t>
            </a:r>
            <a:r>
              <a:rPr lang="en-US" altLang="zh-TW" b="1" dirty="0"/>
              <a:t>(</a:t>
            </a:r>
            <a:r>
              <a:rPr lang="en-US" b="1" dirty="0"/>
              <a:t>BM25)</a:t>
            </a:r>
            <a:r>
              <a:rPr lang="en-US" dirty="0"/>
              <a:t> </a:t>
            </a:r>
            <a:r>
              <a:rPr lang="zh-TW" altLang="en-US" dirty="0"/>
              <a:t>去精準定位 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我們把這兩種技術結合起來 </a:t>
            </a:r>
            <a:r>
              <a:rPr lang="en-US" altLang="zh-TW" dirty="0"/>
              <a:t>(</a:t>
            </a:r>
            <a:r>
              <a:rPr lang="en-US" dirty="0"/>
              <a:t>Hybrid Search) ，</a:t>
            </a:r>
            <a:r>
              <a:rPr lang="zh-TW" altLang="en-US" dirty="0"/>
              <a:t>讓系統既聽得懂你的**「抱怨」</a:t>
            </a:r>
            <a:r>
              <a:rPr lang="zh-TW" altLang="en-US" b="1" dirty="0"/>
              <a:t>，也抓得住你的</a:t>
            </a:r>
            <a:r>
              <a:rPr lang="zh-TW" altLang="en-US" dirty="0"/>
              <a:t>「關鍵字」**。</a:t>
            </a:r>
            <a:endParaRPr dirty="0"/>
          </a:p>
        </p:txBody>
      </p:sp>
      <p:sp>
        <p:nvSpPr>
          <p:cNvPr id="329" name="Google Shape;329;g3b276dc9712_16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b276dc9712_16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為了讓答案更靠譜，我們還用了一個小技巧叫「父文檔檢索」。 意思就是，找資料的時候我們找得很細 </a:t>
            </a:r>
            <a:r>
              <a:rPr lang="en-US" altLang="zh-TW" dirty="0"/>
              <a:t>(</a:t>
            </a:r>
            <a:r>
              <a:rPr lang="en-US" dirty="0"/>
              <a:t>Small Chunk)，</a:t>
            </a:r>
            <a:r>
              <a:rPr lang="zh-TW" altLang="en-US" dirty="0"/>
              <a:t>但給答案的時候，我們會把完整的章節 </a:t>
            </a:r>
            <a:r>
              <a:rPr lang="en-US" altLang="zh-TW" dirty="0"/>
              <a:t>(</a:t>
            </a:r>
            <a:r>
              <a:rPr lang="en-US" dirty="0"/>
              <a:t>Big Context) </a:t>
            </a:r>
            <a:r>
              <a:rPr lang="zh-TW" altLang="en-US" dirty="0"/>
              <a:t>餵給 </a:t>
            </a:r>
            <a:r>
              <a:rPr lang="en-US" dirty="0"/>
              <a:t>AI 。 </a:t>
            </a:r>
            <a:r>
              <a:rPr lang="zh-TW" altLang="en-US" dirty="0"/>
              <a:t>這樣 </a:t>
            </a:r>
            <a:r>
              <a:rPr lang="en-US" dirty="0"/>
              <a:t>AI </a:t>
            </a:r>
            <a:r>
              <a:rPr lang="zh-TW" altLang="en-US" dirty="0"/>
              <a:t>才能看懂前因後果，不會斷章取義。</a:t>
            </a:r>
            <a:endParaRPr dirty="0"/>
          </a:p>
        </p:txBody>
      </p:sp>
      <p:sp>
        <p:nvSpPr>
          <p:cNvPr id="347" name="Google Shape;347;g3b276dc9712_16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好，講了這麼多技術，結果到底怎麼樣？ 回到我們的平台 </a:t>
            </a:r>
            <a:r>
              <a:rPr lang="en-US" altLang="zh-TW" dirty="0"/>
              <a:t>—— </a:t>
            </a:r>
            <a:r>
              <a:rPr lang="zh-TW" altLang="en-US" b="1" dirty="0"/>
              <a:t>「豐言豐語</a:t>
            </a:r>
            <a:r>
              <a:rPr lang="en-US" altLang="zh-TW" b="1" dirty="0"/>
              <a:t>.</a:t>
            </a:r>
            <a:r>
              <a:rPr lang="en-US" b="1" dirty="0"/>
              <a:t>AI」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r>
              <a:rPr lang="zh-TW" altLang="en-US" b="1" dirty="0"/>
              <a:t>「請直接在 </a:t>
            </a:r>
            <a:r>
              <a:rPr lang="en-US" b="1" dirty="0" err="1"/>
              <a:t>AP、Qtrade</a:t>
            </a:r>
            <a:r>
              <a:rPr lang="en-US" b="1" dirty="0"/>
              <a:t> </a:t>
            </a:r>
            <a:r>
              <a:rPr lang="zh-TW" altLang="en-US" b="1" dirty="0"/>
              <a:t>主機上修改設定檔，並執行重啟指令：</a:t>
            </a:r>
            <a:r>
              <a:rPr lang="en-US" b="1" dirty="0" err="1"/>
              <a:t>mob.stop</a:t>
            </a:r>
            <a:r>
              <a:rPr lang="en-US" b="1" dirty="0"/>
              <a:t> ; </a:t>
            </a:r>
            <a:r>
              <a:rPr lang="en-US" b="1" dirty="0" err="1"/>
              <a:t>mob.start</a:t>
            </a:r>
            <a:r>
              <a:rPr lang="en-US" b="1" dirty="0"/>
              <a:t>」</a:t>
            </a:r>
            <a:r>
              <a:rPr lang="en-US" dirty="0"/>
              <a:t> 。</a:t>
            </a:r>
          </a:p>
          <a:p>
            <a:r>
              <a:rPr lang="zh-TW" altLang="en-US" dirty="0"/>
              <a:t>而且，</a:t>
            </a:r>
            <a:r>
              <a:rPr lang="en-US" dirty="0"/>
              <a:t>AI </a:t>
            </a:r>
            <a:r>
              <a:rPr lang="zh-TW" altLang="en-US" dirty="0"/>
              <a:t>在下面附上了來源：</a:t>
            </a:r>
            <a:r>
              <a:rPr lang="en-US" b="1" dirty="0"/>
              <a:t>Ref: 2024_</a:t>
            </a:r>
            <a:r>
              <a:rPr lang="zh-TW" altLang="en-US" b="1" dirty="0"/>
              <a:t>損益架構 </a:t>
            </a:r>
            <a:r>
              <a:rPr lang="en-US" altLang="zh-TW" b="1" dirty="0"/>
              <a:t>&amp; </a:t>
            </a:r>
            <a:r>
              <a:rPr lang="zh-TW" altLang="en-US" b="1" dirty="0"/>
              <a:t>備援</a:t>
            </a:r>
            <a:r>
              <a:rPr lang="en-US" altLang="zh-TW" b="1" dirty="0"/>
              <a:t>.</a:t>
            </a:r>
            <a:r>
              <a:rPr lang="en-US" b="1" dirty="0"/>
              <a:t>pptx (p.12)</a:t>
            </a:r>
            <a:r>
              <a:rPr lang="en-US" dirty="0"/>
              <a:t> 。 </a:t>
            </a:r>
            <a:r>
              <a:rPr lang="zh-TW" altLang="en-US" dirty="0"/>
              <a:t>可以隨時點回去確認，不用怕 </a:t>
            </a:r>
            <a:r>
              <a:rPr lang="en-US" dirty="0"/>
              <a:t>AI </a:t>
            </a:r>
            <a:r>
              <a:rPr lang="zh-TW" altLang="en-US" dirty="0"/>
              <a:t>亂講話。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b276dc9712_16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W" dirty="0"/>
              <a:t>這是目前</a:t>
            </a:r>
            <a:r>
              <a:rPr lang="zh-TW" altLang="en-US" dirty="0"/>
              <a:t> </a:t>
            </a:r>
            <a:r>
              <a:rPr lang="en-US" altLang="zh-TW" dirty="0"/>
              <a:t>POC </a:t>
            </a:r>
            <a:r>
              <a:rPr lang="zh-TW" altLang="en-US" dirty="0"/>
              <a:t>的 </a:t>
            </a:r>
            <a:r>
              <a:rPr lang="en-US" altLang="zh-TW" dirty="0"/>
              <a:t>DEMO </a:t>
            </a:r>
            <a:r>
              <a:rPr lang="zh-TW" altLang="en-US" dirty="0"/>
              <a:t>範例影片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裡面會有兩個例子</a:t>
            </a:r>
            <a:endParaRPr dirty="0"/>
          </a:p>
        </p:txBody>
      </p:sp>
      <p:sp>
        <p:nvSpPr>
          <p:cNvPr id="379" name="Google Shape;379;g3b276dc9712_16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最後稍微帶一下我們的技術規格。 我們用了 </a:t>
            </a:r>
            <a:r>
              <a:rPr lang="en-US" b="1" dirty="0" err="1"/>
              <a:t>Qdrant</a:t>
            </a:r>
            <a:r>
              <a:rPr lang="en-US" dirty="0"/>
              <a:t> </a:t>
            </a:r>
            <a:r>
              <a:rPr lang="zh-TW" altLang="en-US" dirty="0"/>
              <a:t>做向量資料庫 ，</a:t>
            </a:r>
            <a:r>
              <a:rPr lang="en-US" b="1" dirty="0" err="1"/>
              <a:t>PaddleOCR</a:t>
            </a:r>
            <a:r>
              <a:rPr lang="en-US" dirty="0"/>
              <a:t> </a:t>
            </a:r>
            <a:r>
              <a:rPr lang="zh-TW" altLang="en-US" dirty="0"/>
              <a:t>看圖 ，後端是 </a:t>
            </a:r>
            <a:r>
              <a:rPr lang="en-US" b="1" dirty="0" err="1"/>
              <a:t>FastAPI</a:t>
            </a:r>
            <a:r>
              <a:rPr lang="en-US" dirty="0"/>
              <a:t> ，</a:t>
            </a:r>
            <a:r>
              <a:rPr lang="zh-TW" altLang="en-US" dirty="0"/>
              <a:t>以及使用 </a:t>
            </a:r>
            <a:r>
              <a:rPr lang="en-US" b="1" dirty="0" err="1"/>
              <a:t>LangChain</a:t>
            </a:r>
            <a:r>
              <a:rPr lang="en-US" dirty="0"/>
              <a:t> </a:t>
            </a:r>
            <a:r>
              <a:rPr lang="zh-TW" altLang="en-US" dirty="0"/>
              <a:t>串接</a:t>
            </a:r>
            <a:r>
              <a:rPr lang="en-US" altLang="zh-TW" dirty="0"/>
              <a:t>LLM</a:t>
            </a:r>
            <a:r>
              <a:rPr lang="zh-TW" altLang="en-US" dirty="0"/>
              <a:t>。</a:t>
            </a:r>
            <a:endParaRPr dirty="0"/>
          </a:p>
        </p:txBody>
      </p:sp>
      <p:sp>
        <p:nvSpPr>
          <p:cNvPr id="385" name="Google Shape;3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/>
              <a:t>各位，我們今天做的這個 </a:t>
            </a:r>
            <a:r>
              <a:rPr lang="en-US" dirty="0"/>
              <a:t>POC，</a:t>
            </a:r>
            <a:r>
              <a:rPr lang="zh-TW" altLang="en-US" dirty="0"/>
              <a:t>不只是為了跟風做個 </a:t>
            </a:r>
            <a:r>
              <a:rPr lang="en-US" dirty="0"/>
              <a:t>RAG。 </a:t>
            </a:r>
            <a:r>
              <a:rPr lang="zh-TW" altLang="en-US" dirty="0"/>
              <a:t>目前的階段，我們讓 </a:t>
            </a:r>
            <a:r>
              <a:rPr lang="en-US" dirty="0"/>
              <a:t>AI </a:t>
            </a:r>
            <a:r>
              <a:rPr lang="zh-TW" altLang="en-US" dirty="0"/>
              <a:t>學會了「閱讀」跟「找資料」。 下一步，我們要讓它學會「做事」。也就是 </a:t>
            </a:r>
            <a:r>
              <a:rPr lang="en-US" b="1" dirty="0"/>
              <a:t>Agentic RAG (</a:t>
            </a:r>
            <a:r>
              <a:rPr lang="zh-TW" altLang="en-US" b="1" dirty="0"/>
              <a:t>代理人 </a:t>
            </a:r>
            <a:r>
              <a:rPr lang="en-US" b="1" dirty="0"/>
              <a:t>RAG)</a:t>
            </a:r>
            <a:r>
              <a:rPr lang="en-US" dirty="0"/>
              <a:t> 。</a:t>
            </a:r>
          </a:p>
          <a:p>
            <a:r>
              <a:rPr lang="zh-TW" altLang="en-US" dirty="0"/>
              <a:t>未來，它不只能回答問題，它還可以幫你檢查系統狀態，甚至幫你跑一些初步的診斷指令 </a:t>
            </a:r>
            <a:endParaRPr dirty="0"/>
          </a:p>
        </p:txBody>
      </p:sp>
      <p:sp>
        <p:nvSpPr>
          <p:cNvPr id="420" name="Google Shape;4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這時候，我們的同事 </a:t>
            </a:r>
            <a:r>
              <a:rPr lang="en-US" dirty="0"/>
              <a:t>Wilson </a:t>
            </a:r>
            <a:r>
              <a:rPr lang="zh-TW" altLang="en-US" dirty="0"/>
              <a:t>，他的壓力瞬間就上來了。 電話開始響，群組訊息開始跳。</a:t>
            </a:r>
            <a:r>
              <a:rPr lang="en-US" dirty="0"/>
              <a:t>Wilson </a:t>
            </a:r>
            <a:r>
              <a:rPr lang="zh-TW" altLang="en-US" dirty="0"/>
              <a:t>腦袋裡想的第一件事是什麼？ 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不是「原理是什麼」，而是**「怎麼快速救火」**。 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他想到的第一念頭是</a:t>
            </a:r>
            <a:r>
              <a:rPr lang="en-US" altLang="zh-TW" dirty="0"/>
              <a:t>…</a:t>
            </a:r>
            <a:r>
              <a:rPr lang="zh-TW" altLang="en-US" dirty="0"/>
              <a:t>「系統掛了，切換備援的指令是什麼？設定檔在哪裡？」。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他開始找資料。但各位都知道，我們的資料現狀是怎樣的？ 這份文件在 </a:t>
            </a:r>
            <a:r>
              <a:rPr lang="en-US" dirty="0"/>
              <a:t>Wiki，</a:t>
            </a:r>
            <a:r>
              <a:rPr lang="zh-TW" altLang="en-US" dirty="0"/>
              <a:t>那份文件在共用資料夾 。更慘的是，他可能搜到了三份 </a:t>
            </a:r>
            <a:r>
              <a:rPr lang="en-US" dirty="0"/>
              <a:t>SOP，</a:t>
            </a:r>
            <a:r>
              <a:rPr lang="zh-TW" altLang="en-US" dirty="0"/>
              <a:t>一份 </a:t>
            </a:r>
            <a:r>
              <a:rPr lang="en-US" altLang="zh-TW" dirty="0"/>
              <a:t>2021 </a:t>
            </a:r>
            <a:r>
              <a:rPr lang="zh-TW" altLang="en-US" dirty="0"/>
              <a:t>年的，一份 </a:t>
            </a:r>
            <a:r>
              <a:rPr lang="en-US" altLang="zh-TW" dirty="0"/>
              <a:t>2024 </a:t>
            </a:r>
            <a:r>
              <a:rPr lang="zh-TW" altLang="en-US" dirty="0"/>
              <a:t>年的 。 在分秒必爭的當下，這種「不確定」，就是最大的崩潰。</a:t>
            </a:r>
            <a:endParaRPr dirty="0"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/>
              <a:t>這時候，可能有人會說：「欸，現在 </a:t>
            </a:r>
            <a:r>
              <a:rPr lang="en-US" dirty="0"/>
              <a:t>AI </a:t>
            </a:r>
            <a:r>
              <a:rPr lang="zh-TW" altLang="en-US" dirty="0"/>
              <a:t>這麼強，</a:t>
            </a:r>
            <a:r>
              <a:rPr lang="en-US" dirty="0"/>
              <a:t>GPT-4o </a:t>
            </a:r>
            <a:r>
              <a:rPr lang="zh-TW" altLang="en-US" dirty="0"/>
              <a:t>什麼都知道，問它不就好了？」。</a:t>
            </a:r>
          </a:p>
          <a:p>
            <a:r>
              <a:rPr lang="en-US" altLang="zh-TW" b="1" dirty="0"/>
              <a:t>[</a:t>
            </a:r>
            <a:r>
              <a:rPr lang="zh-TW" altLang="en-US" b="1" dirty="0"/>
              <a:t>搖搖頭</a:t>
            </a:r>
            <a:r>
              <a:rPr lang="en-US" altLang="zh-TW" b="1" dirty="0"/>
              <a:t>]</a:t>
            </a:r>
            <a:r>
              <a:rPr lang="zh-TW" altLang="en-US" dirty="0"/>
              <a:t> 其實沒那麼簡單。 大家可以把 </a:t>
            </a:r>
            <a:r>
              <a:rPr lang="en-US" dirty="0"/>
              <a:t>ChatGPT </a:t>
            </a:r>
            <a:r>
              <a:rPr lang="zh-TW" altLang="en-US" dirty="0"/>
              <a:t>想像成一個剛從國外名校畢業的</a:t>
            </a:r>
            <a:r>
              <a:rPr lang="zh-TW" altLang="en-US" b="1" dirty="0"/>
              <a:t>高材生</a:t>
            </a:r>
            <a:r>
              <a:rPr lang="zh-TW" altLang="en-US" dirty="0"/>
              <a:t> 。網路上的知識他都懂。 </a:t>
            </a:r>
            <a:endParaRPr lang="en-US" altLang="zh-TW" dirty="0"/>
          </a:p>
          <a:p>
            <a:r>
              <a:rPr lang="zh-TW" altLang="en-US" dirty="0"/>
              <a:t>但是，如果你問他：「永豐金證券的損益系統怎麼重啟？」，他會傻在那邊。 為什麼？</a:t>
            </a:r>
            <a:r>
              <a:rPr lang="zh-TW" altLang="en-US" b="1" dirty="0"/>
              <a:t>因為他從來沒看過我們公司的內部手冊</a:t>
            </a:r>
            <a:r>
              <a:rPr lang="zh-TW" altLang="en-US" dirty="0"/>
              <a:t> 。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所以，這就是 </a:t>
            </a:r>
            <a:r>
              <a:rPr lang="en-US" dirty="0"/>
              <a:t>RAG (</a:t>
            </a:r>
            <a:r>
              <a:rPr lang="zh-TW" altLang="en-US" dirty="0"/>
              <a:t>檢索增強生成</a:t>
            </a:r>
            <a:r>
              <a:rPr lang="en-US" altLang="zh-TW" dirty="0"/>
              <a:t>) </a:t>
            </a:r>
            <a:r>
              <a:rPr lang="zh-TW" altLang="en-US" dirty="0"/>
              <a:t>出場的時候了 。 </a:t>
            </a:r>
            <a:endParaRPr lang="en-US" altLang="zh-TW" dirty="0"/>
          </a:p>
          <a:p>
            <a:r>
              <a:rPr lang="zh-TW" altLang="en-US" dirty="0"/>
              <a:t>簡單說，</a:t>
            </a:r>
            <a:r>
              <a:rPr lang="en-US" dirty="0"/>
              <a:t>RAG </a:t>
            </a:r>
            <a:r>
              <a:rPr lang="zh-TW" altLang="en-US" dirty="0"/>
              <a:t>就是我們把公司內部的操作手冊交給這位高材生，跟他說：「回答問題前，先去翻翻這本書。」這就像是一場</a:t>
            </a:r>
            <a:r>
              <a:rPr lang="zh-TW" altLang="en-US" b="1" dirty="0"/>
              <a:t>開卷考試 </a:t>
            </a:r>
            <a:r>
              <a:rPr lang="en-US" altLang="zh-TW" b="1" dirty="0"/>
              <a:t>(</a:t>
            </a:r>
            <a:r>
              <a:rPr lang="en-US" b="1" dirty="0"/>
              <a:t>Open Book Exam)</a:t>
            </a:r>
            <a:r>
              <a:rPr lang="en-US" dirty="0"/>
              <a:t> 。</a:t>
            </a:r>
            <a:r>
              <a:rPr lang="zh-TW" altLang="en-US" dirty="0"/>
              <a:t>有了這本書，他才能回答我們內部的問題。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b276dc9712_16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RAG </a:t>
            </a:r>
            <a:r>
              <a:rPr lang="en-US" dirty="0" err="1"/>
              <a:t>整體的運作架構是這樣子的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我們會先</a:t>
            </a:r>
            <a:r>
              <a:rPr lang="zh-TW" altLang="en-US" dirty="0"/>
              <a:t> 解析 文件 並且把資料解析清洗，切分，並存到向量資料庫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用戶提問時根據問題編碼成向量，到向量資料庫搜尋，找出最相關的前幾個問題，最後把這些查到的資料也丟給大語言模型生成回答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但是，我們在做 </a:t>
            </a:r>
            <a:r>
              <a:rPr lang="en-US" dirty="0"/>
              <a:t>POC </a:t>
            </a:r>
            <a:r>
              <a:rPr lang="zh-TW" altLang="en-US" dirty="0"/>
              <a:t>的時候發現幾個問題。 傳統的 </a:t>
            </a:r>
            <a:r>
              <a:rPr lang="en-US" dirty="0"/>
              <a:t>RAG </a:t>
            </a:r>
            <a:r>
              <a:rPr lang="zh-TW" altLang="en-US" dirty="0"/>
              <a:t>技術，它只認得字，看不懂圖 ，導致搜尋結果總是回答我不知道你的問題是什麼。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各位想想我們的維運手冊長什麼樣子？裡面是不是一堆</a:t>
            </a:r>
            <a:r>
              <a:rPr lang="en-US" altLang="zh-TW" dirty="0"/>
              <a:t>LOG</a:t>
            </a:r>
            <a:r>
              <a:rPr lang="zh-TW" altLang="en-US" dirty="0"/>
              <a:t>截</a:t>
            </a:r>
            <a:r>
              <a:rPr lang="zh-TW" altLang="en-US" b="1" dirty="0"/>
              <a:t>圖</a:t>
            </a:r>
            <a:r>
              <a:rPr lang="zh-TW" altLang="en-US" dirty="0"/>
              <a:t>、</a:t>
            </a:r>
            <a:r>
              <a:rPr lang="zh-TW" altLang="en-US" b="1" dirty="0"/>
              <a:t>系統截圖</a:t>
            </a:r>
            <a:r>
              <a:rPr lang="zh-TW" altLang="en-US" dirty="0"/>
              <a:t>、還有</a:t>
            </a:r>
            <a:r>
              <a:rPr lang="zh-TW" altLang="en-US" b="1" dirty="0"/>
              <a:t>流程圖</a:t>
            </a:r>
            <a:r>
              <a:rPr lang="zh-TW" altLang="en-US" dirty="0"/>
              <a:t>？ 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傳統 </a:t>
            </a:r>
            <a:r>
              <a:rPr lang="en-US" dirty="0"/>
              <a:t>RAG </a:t>
            </a:r>
            <a:r>
              <a:rPr lang="zh-TW" altLang="en-US" dirty="0"/>
              <a:t>遇到這些圖，直接跳過，或者吐一堆亂碼給你。 對維運人員來說，最關鍵的修復步驟往往就在那張圖裡。看不懂圖，</a:t>
            </a:r>
            <a:r>
              <a:rPr lang="en-US" dirty="0"/>
              <a:t>AI </a:t>
            </a:r>
            <a:r>
              <a:rPr lang="zh-TW" altLang="en-US" dirty="0"/>
              <a:t>就沒辦法幫上忙 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這就是為什麼我們要做 </a:t>
            </a:r>
            <a:r>
              <a:rPr lang="en-US" b="1" dirty="0"/>
              <a:t>Advanced RAG (</a:t>
            </a:r>
            <a:r>
              <a:rPr lang="zh-TW" altLang="en-US" b="1" dirty="0"/>
              <a:t>進階 </a:t>
            </a:r>
            <a:r>
              <a:rPr lang="en-US" b="1" dirty="0"/>
              <a:t>RAG)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26" name="Google Shape;126;g3b276dc9712_16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為了改進 </a:t>
            </a:r>
            <a:r>
              <a:rPr lang="en-US" altLang="zh-TW" dirty="0"/>
              <a:t>RAG </a:t>
            </a:r>
            <a:r>
              <a:rPr lang="zh-TW" altLang="en-US" dirty="0"/>
              <a:t>的效果，我們改進了一些功能。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首先，我們用上了 </a:t>
            </a:r>
            <a:r>
              <a:rPr lang="en-US" b="1" dirty="0"/>
              <a:t>OCR (</a:t>
            </a:r>
            <a:r>
              <a:rPr lang="zh-TW" altLang="en-US" b="1" dirty="0"/>
              <a:t>文字辨識</a:t>
            </a:r>
            <a:r>
              <a:rPr lang="en-US" altLang="zh-TW" b="1" dirty="0"/>
              <a:t>)</a:t>
            </a:r>
            <a:r>
              <a:rPr lang="zh-TW" altLang="en-US" dirty="0"/>
              <a:t> 加上 </a:t>
            </a:r>
            <a:r>
              <a:rPr lang="zh-TW" altLang="en-US" b="1" dirty="0"/>
              <a:t>版面分析</a:t>
            </a:r>
            <a:r>
              <a:rPr lang="zh-TW" altLang="en-US" dirty="0"/>
              <a:t> 技術 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大家可以看右邊這張圖，系統現在能透過 </a:t>
            </a:r>
            <a:r>
              <a:rPr lang="en-US" altLang="zh-TW" dirty="0" err="1"/>
              <a:t>ocr</a:t>
            </a:r>
            <a:r>
              <a:rPr lang="en-US" altLang="zh-TW" dirty="0"/>
              <a:t> + layout </a:t>
            </a:r>
            <a:r>
              <a:rPr lang="zh-TW" altLang="en-US" dirty="0"/>
              <a:t>的方式判斷出有哪些元素，如標題，圖片等等，並且能夠把圖片轉成文字描述 。 這樣一來，手冊裡的圖片就不再是</a:t>
            </a:r>
            <a:r>
              <a:rPr lang="en-US" altLang="zh-TW" dirty="0"/>
              <a:t>LLM</a:t>
            </a:r>
            <a:r>
              <a:rPr lang="zh-TW" altLang="en-US" dirty="0"/>
              <a:t>的視線盲區了，也能更好的做資料的正確排版，提升之後切分的準確性。</a:t>
            </a:r>
            <a:endParaRPr dirty="0"/>
          </a:p>
        </p:txBody>
      </p:sp>
      <p:sp>
        <p:nvSpPr>
          <p:cNvPr id="165" name="Google Shape;1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b276dc971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W" dirty="0"/>
              <a:t>可以看到這邊我們使用了</a:t>
            </a:r>
            <a:r>
              <a:rPr lang="zh-TW" altLang="en-US" dirty="0"/>
              <a:t> </a:t>
            </a:r>
            <a:r>
              <a:rPr lang="en-US" altLang="zh-TW" dirty="0" err="1"/>
              <a:t>vllm</a:t>
            </a:r>
            <a:r>
              <a:rPr lang="en-US" altLang="zh-TW" dirty="0"/>
              <a:t> </a:t>
            </a:r>
            <a:r>
              <a:rPr lang="zh-TW" altLang="en-US" dirty="0"/>
              <a:t>模型的效果，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第一張圖為 </a:t>
            </a:r>
            <a:r>
              <a:rPr lang="en-US" altLang="zh-TW" dirty="0" err="1"/>
              <a:t>ocr</a:t>
            </a:r>
            <a:r>
              <a:rPr lang="en-US" altLang="zh-TW" dirty="0"/>
              <a:t> layout </a:t>
            </a:r>
            <a:r>
              <a:rPr lang="zh-TW" altLang="en-US" dirty="0"/>
              <a:t>的結果，可以把完整的文章架構解析出來，像是 </a:t>
            </a:r>
            <a:r>
              <a:rPr lang="en-US" altLang="zh-TW" dirty="0" err="1"/>
              <a:t>doc_title</a:t>
            </a:r>
            <a:r>
              <a:rPr lang="en-US" altLang="zh-TW" dirty="0"/>
              <a:t>, </a:t>
            </a:r>
            <a:r>
              <a:rPr lang="zh-TW" altLang="en-US" dirty="0"/>
              <a:t>大標題與文字等等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再來他內部會分析讀取的順序，用來對應輸出最後生成的 </a:t>
            </a:r>
            <a:r>
              <a:rPr lang="en-US" altLang="zh-TW" dirty="0"/>
              <a:t>Markdown </a:t>
            </a:r>
            <a:r>
              <a:rPr lang="zh-TW" altLang="en-US" dirty="0"/>
              <a:t>文件排版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W" dirty="0"/>
              <a:t>右邊這張圖就是最後生成的結果</a:t>
            </a:r>
            <a:endParaRPr dirty="0"/>
          </a:p>
        </p:txBody>
      </p:sp>
      <p:sp>
        <p:nvSpPr>
          <p:cNvPr id="182" name="Google Shape;182;g3b276dc971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b276dc9712_16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W" dirty="0"/>
              <a:t>可能有人會有疑問，如果像是這種的只有一張圖片他會怎麼輸出？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W" dirty="0"/>
              <a:t>這就是</a:t>
            </a:r>
            <a:r>
              <a:rPr lang="zh-TW" altLang="en-US" dirty="0"/>
              <a:t>改進後的</a:t>
            </a:r>
            <a:r>
              <a:rPr lang="en-US" altLang="zh-TW" dirty="0"/>
              <a:t>RAG</a:t>
            </a:r>
            <a:r>
              <a:rPr lang="zh-TW" altLang="en-US" dirty="0"/>
              <a:t>優勢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我們會在</a:t>
            </a:r>
            <a:r>
              <a:rPr lang="zh-TW" altLang="en-US" dirty="0"/>
              <a:t> </a:t>
            </a:r>
            <a:r>
              <a:rPr lang="en-US" altLang="zh-TW" dirty="0"/>
              <a:t>Markdown </a:t>
            </a:r>
            <a:r>
              <a:rPr lang="zh-TW" altLang="en-US" dirty="0"/>
              <a:t>中插入一個 </a:t>
            </a:r>
            <a:r>
              <a:rPr lang="en-US" altLang="zh-TW" dirty="0"/>
              <a:t>Image block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他的解析原理是這樣的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如果圖片可以</a:t>
            </a:r>
            <a:r>
              <a:rPr lang="zh-TW" altLang="en-US" dirty="0"/>
              <a:t> </a:t>
            </a:r>
            <a:r>
              <a:rPr lang="en-US" altLang="zh-TW" dirty="0"/>
              <a:t>layout </a:t>
            </a:r>
            <a:r>
              <a:rPr lang="zh-TW" altLang="en-US" dirty="0"/>
              <a:t>就會輸出</a:t>
            </a:r>
            <a:r>
              <a:rPr lang="en-US" altLang="zh-TW" dirty="0"/>
              <a:t> Markdown , table </a:t>
            </a:r>
            <a:r>
              <a:rPr lang="zh-TW" altLang="en-US" dirty="0"/>
              <a:t>等等格式，如果不行像是一般的圖片，模型會自盡可能地描述圖片的內容並將結果放到 </a:t>
            </a:r>
            <a:r>
              <a:rPr lang="en-US" altLang="zh-TW" dirty="0"/>
              <a:t>Image block </a:t>
            </a:r>
            <a:r>
              <a:rPr lang="zh-TW" altLang="en-US" dirty="0"/>
              <a:t>中</a:t>
            </a:r>
            <a:endParaRPr dirty="0"/>
          </a:p>
        </p:txBody>
      </p:sp>
      <p:sp>
        <p:nvSpPr>
          <p:cNvPr id="192" name="Google Shape;192;g3b276dc9712_16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b276dc9712_16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我們存到向量資料庫的資料通常是一個一個片段的內容 ，傳統的</a:t>
            </a:r>
            <a:r>
              <a:rPr lang="en-US" altLang="zh-TW" dirty="0"/>
              <a:t>RAG</a:t>
            </a:r>
            <a:r>
              <a:rPr lang="zh-TW" altLang="en-US" dirty="0"/>
              <a:t>處理文件，常常是按照 </a:t>
            </a:r>
            <a:r>
              <a:rPr lang="en-US" altLang="zh-TW" dirty="0"/>
              <a:t>token </a:t>
            </a:r>
            <a:r>
              <a:rPr lang="zh-TW" altLang="en-US" dirty="0"/>
              <a:t>數切分，結果把程式碼，</a:t>
            </a:r>
            <a:r>
              <a:rPr lang="en-US" altLang="zh-TW" dirty="0" err="1"/>
              <a:t>json</a:t>
            </a:r>
            <a:r>
              <a:rPr lang="en-US" altLang="zh-TW" dirty="0"/>
              <a:t> </a:t>
            </a:r>
            <a:r>
              <a:rPr lang="zh-TW" altLang="en-US" dirty="0"/>
              <a:t>檔等等切開 。 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如果一段腳本上一行是「停止服務」，下一行是「啟動服務」，結果被切開了。</a:t>
            </a:r>
            <a:r>
              <a:rPr lang="en-US" dirty="0"/>
              <a:t>AI </a:t>
            </a:r>
            <a:r>
              <a:rPr lang="zh-TW" altLang="en-US" dirty="0"/>
              <a:t>只告訴我們執行第一段，那系統停了就起不來了，這會出大事的。 所以我們做了 </a:t>
            </a:r>
            <a:r>
              <a:rPr lang="en-US" b="1" dirty="0"/>
              <a:t>Chunking</a:t>
            </a:r>
            <a:r>
              <a:rPr lang="en-US" dirty="0"/>
              <a:t> </a:t>
            </a:r>
            <a:r>
              <a:rPr lang="en-US" dirty="0" err="1"/>
              <a:t>的優化</a:t>
            </a:r>
            <a:r>
              <a:rPr lang="en-US" dirty="0"/>
              <a:t>。</a:t>
            </a:r>
            <a:r>
              <a:rPr lang="zh-TW" altLang="en-US" dirty="0"/>
              <a:t>簡單說，就是確保**「指令」跟「說明」永遠黏在一起**，絕對不會分開 。</a:t>
            </a:r>
            <a:endParaRPr dirty="0"/>
          </a:p>
        </p:txBody>
      </p:sp>
      <p:sp>
        <p:nvSpPr>
          <p:cNvPr id="201" name="Google Shape;201;g3b276dc9712_16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b276dc9712_16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W" dirty="0"/>
              <a:t>最後我們把切成一片片的內容存入向量資料庫，我們會使用</a:t>
            </a:r>
            <a:r>
              <a:rPr lang="zh-TW" altLang="en-US" dirty="0"/>
              <a:t> </a:t>
            </a:r>
            <a:r>
              <a:rPr lang="en-US" altLang="zh-TW" dirty="0"/>
              <a:t>embedding model </a:t>
            </a:r>
            <a:r>
              <a:rPr lang="zh-TW" altLang="en-US" dirty="0"/>
              <a:t>將文字變成一串向量如右圖</a:t>
            </a:r>
            <a:endParaRPr dirty="0"/>
          </a:p>
        </p:txBody>
      </p:sp>
      <p:sp>
        <p:nvSpPr>
          <p:cNvPr id="217" name="Google Shape;217;g3b276dc9712_16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3.png"/><Relationship Id="rId7" Type="http://schemas.openxmlformats.org/officeDocument/2006/relationships/image" Target="../media/image29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64.png"/><Relationship Id="rId5" Type="http://schemas.openxmlformats.org/officeDocument/2006/relationships/image" Target="../media/image28.png"/><Relationship Id="rId10" Type="http://schemas.openxmlformats.org/officeDocument/2006/relationships/image" Target="../media/image38.png"/><Relationship Id="rId4" Type="http://schemas.openxmlformats.org/officeDocument/2006/relationships/image" Target="../media/image20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66.png"/><Relationship Id="rId18" Type="http://schemas.openxmlformats.org/officeDocument/2006/relationships/image" Target="../media/image69.pn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12" Type="http://schemas.openxmlformats.org/officeDocument/2006/relationships/image" Target="../media/image25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50.png"/><Relationship Id="rId5" Type="http://schemas.openxmlformats.org/officeDocument/2006/relationships/image" Target="../media/image30.png"/><Relationship Id="rId15" Type="http://schemas.openxmlformats.org/officeDocument/2006/relationships/image" Target="../media/image65.png"/><Relationship Id="rId10" Type="http://schemas.openxmlformats.org/officeDocument/2006/relationships/image" Target="../media/image38.png"/><Relationship Id="rId19" Type="http://schemas.openxmlformats.org/officeDocument/2006/relationships/image" Target="../media/image70.png"/><Relationship Id="rId4" Type="http://schemas.openxmlformats.org/officeDocument/2006/relationships/image" Target="../media/image63.png"/><Relationship Id="rId9" Type="http://schemas.openxmlformats.org/officeDocument/2006/relationships/image" Target="../media/image37.png"/><Relationship Id="rId1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16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jp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jpg"/><Relationship Id="rId14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3645737" y="3660875"/>
            <a:ext cx="490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永豐金證券客服維運系統 POC介紹</a:t>
            </a:r>
            <a:endParaRPr/>
          </a:p>
        </p:txBody>
      </p:sp>
      <p:grpSp>
        <p:nvGrpSpPr>
          <p:cNvPr id="85" name="Google Shape;85;p13"/>
          <p:cNvGrpSpPr/>
          <p:nvPr/>
        </p:nvGrpSpPr>
        <p:grpSpPr>
          <a:xfrm>
            <a:off x="4519600" y="4770530"/>
            <a:ext cx="3152775" cy="542925"/>
            <a:chOff x="4519612" y="4739580"/>
            <a:chExt cx="3152775" cy="542925"/>
          </a:xfrm>
        </p:grpSpPr>
        <p:pic>
          <p:nvPicPr>
            <p:cNvPr id="86" name="Google Shape;86;p13" descr="image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19612" y="4739580"/>
              <a:ext cx="3152775" cy="542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13"/>
            <p:cNvSpPr txBox="1"/>
            <p:nvPr/>
          </p:nvSpPr>
          <p:spPr>
            <a:xfrm>
              <a:off x="4776724" y="4878512"/>
              <a:ext cx="26385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 b="0" i="0" u="none" strike="noStrike" cap="none" dirty="0" err="1">
                  <a:solidFill>
                    <a:srgbClr val="444746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經紀系統部</a:t>
              </a:r>
              <a:r>
                <a:rPr lang="en-US" sz="1350" b="0" i="0" u="none" strike="noStrike" cap="none" dirty="0">
                  <a:solidFill>
                    <a:srgbClr val="444746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 </a:t>
              </a:r>
              <a:r>
                <a:rPr lang="en-US" sz="1350" b="0" i="0" u="none" strike="noStrike" cap="none" dirty="0" err="1">
                  <a:solidFill>
                    <a:srgbClr val="444746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電子交易科</a:t>
              </a:r>
              <a:r>
                <a:rPr lang="en-US" sz="1350" b="0" i="0" u="none" strike="noStrike" cap="none" dirty="0">
                  <a:solidFill>
                    <a:srgbClr val="444746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 | 鄭睿閎</a:t>
              </a:r>
              <a:endParaRPr dirty="0"/>
            </a:p>
          </p:txBody>
        </p:sp>
      </p:grpSp>
      <p:pic>
        <p:nvPicPr>
          <p:cNvPr id="88" name="Google Shape;88;p13" title="Screenshot 2026-01-05 at 12.40.56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687" y="2550650"/>
            <a:ext cx="5934624" cy="7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916185"/>
            <a:ext cx="3429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2"/>
          <p:cNvSpPr txBox="1"/>
          <p:nvPr/>
        </p:nvSpPr>
        <p:spPr>
          <a:xfrm>
            <a:off x="1057275" y="792360"/>
            <a:ext cx="1109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資料入庫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資料分佈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 (</a:t>
            </a: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Data Distribution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)</a:t>
            </a:r>
            <a:endParaRPr/>
          </a:p>
        </p:txBody>
      </p:sp>
      <p:pic>
        <p:nvPicPr>
          <p:cNvPr id="235" name="Google Shape;235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7000" y="1961703"/>
            <a:ext cx="5133974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2"/>
          <p:cNvSpPr txBox="1"/>
          <p:nvPr/>
        </p:nvSpPr>
        <p:spPr>
          <a:xfrm>
            <a:off x="581025" y="2361753"/>
            <a:ext cx="5390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距離 = 相似度</a:t>
            </a:r>
            <a:endParaRPr/>
          </a:p>
        </p:txBody>
      </p:sp>
      <p:sp>
        <p:nvSpPr>
          <p:cNvPr id="237" name="Google Shape;237;p22"/>
          <p:cNvSpPr txBox="1"/>
          <p:nvPr/>
        </p:nvSpPr>
        <p:spPr>
          <a:xfrm>
            <a:off x="540375" y="4946750"/>
            <a:ext cx="5472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即使沒有相同關鍵字，向量搜尋也能找到它。</a:t>
            </a: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6486525" y="3866703"/>
            <a:ext cx="5115000" cy="19200"/>
          </a:xfrm>
          <a:prstGeom prst="rect">
            <a:avLst/>
          </a:prstGeom>
          <a:solidFill>
            <a:srgbClr val="BDBD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2"/>
          <p:cNvSpPr/>
          <p:nvPr/>
        </p:nvSpPr>
        <p:spPr>
          <a:xfrm>
            <a:off x="9043987" y="1971228"/>
            <a:ext cx="19200" cy="3791100"/>
          </a:xfrm>
          <a:prstGeom prst="rect">
            <a:avLst/>
          </a:prstGeom>
          <a:solidFill>
            <a:srgbClr val="BDBD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96113" y="1971228"/>
            <a:ext cx="511492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/>
          <p:nvPr/>
        </p:nvSpPr>
        <p:spPr>
          <a:xfrm>
            <a:off x="6486525" y="3487489"/>
            <a:ext cx="5115000" cy="19200"/>
          </a:xfrm>
          <a:prstGeom prst="rect">
            <a:avLst/>
          </a:prstGeom>
          <a:solidFill>
            <a:srgbClr val="1A73E8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2"/>
          <p:cNvSpPr/>
          <p:nvPr/>
        </p:nvSpPr>
        <p:spPr>
          <a:xfrm>
            <a:off x="9555360" y="1971228"/>
            <a:ext cx="19200" cy="3791100"/>
          </a:xfrm>
          <a:prstGeom prst="rect">
            <a:avLst/>
          </a:prstGeom>
          <a:solidFill>
            <a:srgbClr val="1A73E8"/>
          </a:solidFill>
          <a:ln w="9525" cap="flat" cmpd="sng">
            <a:solidFill>
              <a:srgbClr val="1A73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2"/>
          <p:cNvSpPr/>
          <p:nvPr/>
        </p:nvSpPr>
        <p:spPr>
          <a:xfrm>
            <a:off x="9460110" y="3392239"/>
            <a:ext cx="190500" cy="190500"/>
          </a:xfrm>
          <a:prstGeom prst="roundRect">
            <a:avLst>
              <a:gd name="adj" fmla="val 50000"/>
            </a:avLst>
          </a:prstGeom>
          <a:solidFill>
            <a:srgbClr val="D32F2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9744521" y="3610421"/>
            <a:ext cx="133500" cy="133500"/>
          </a:xfrm>
          <a:prstGeom prst="roundRect">
            <a:avLst>
              <a:gd name="adj" fmla="val 50000"/>
            </a:avLst>
          </a:prstGeom>
          <a:solidFill>
            <a:srgbClr val="1A73E8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7452270" y="4946749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9E9E9E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66091" y="3048760"/>
            <a:ext cx="1278433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64638" y="3790801"/>
            <a:ext cx="1636811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2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09420" y="5117603"/>
            <a:ext cx="1901576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2"/>
          <p:cNvSpPr txBox="1"/>
          <p:nvPr/>
        </p:nvSpPr>
        <p:spPr>
          <a:xfrm>
            <a:off x="540375" y="3434950"/>
            <a:ext cx="3933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在向量空間中，</a:t>
            </a:r>
            <a:r>
              <a:rPr lang="en-US" sz="2100" b="1">
                <a:solidFill>
                  <a:srgbClr val="4FACFE"/>
                </a:solidFill>
                <a:latin typeface="Inter"/>
                <a:ea typeface="Inter"/>
                <a:cs typeface="Inter"/>
                <a:sym typeface="Inter"/>
              </a:rPr>
              <a:t>「連線失敗」</a:t>
            </a:r>
            <a:r>
              <a:rPr lang="en-US" sz="210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 與 </a:t>
            </a:r>
            <a:r>
              <a:rPr lang="en-US" sz="2100" b="1">
                <a:solidFill>
                  <a:srgbClr val="4FACFE"/>
                </a:solidFill>
                <a:latin typeface="Inter"/>
                <a:ea typeface="Inter"/>
                <a:cs typeface="Inter"/>
                <a:sym typeface="Inter"/>
              </a:rPr>
              <a:t>「防火牆阻擋」</a:t>
            </a:r>
            <a:r>
              <a:rPr lang="en-US" sz="210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 是鄰居。</a:t>
            </a:r>
            <a:endParaRPr sz="2100">
              <a:solidFill>
                <a:srgbClr val="A1A1A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916185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3"/>
          <p:cNvSpPr txBox="1"/>
          <p:nvPr/>
        </p:nvSpPr>
        <p:spPr>
          <a:xfrm>
            <a:off x="1019175" y="838802"/>
            <a:ext cx="1113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檢索生成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增強提問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 (</a:t>
            </a: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Enhance Questions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)</a:t>
            </a:r>
            <a:endParaRPr/>
          </a:p>
        </p:txBody>
      </p:sp>
      <p:pic>
        <p:nvPicPr>
          <p:cNvPr id="256" name="Google Shape;256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2050" y="3762367"/>
            <a:ext cx="9696449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 txBox="1"/>
          <p:nvPr/>
        </p:nvSpPr>
        <p:spPr>
          <a:xfrm>
            <a:off x="876300" y="4238617"/>
            <a:ext cx="256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用戶提問</a:t>
            </a:r>
            <a:endParaRPr/>
          </a:p>
        </p:txBody>
      </p:sp>
      <p:sp>
        <p:nvSpPr>
          <p:cNvPr id="258" name="Google Shape;258;p23"/>
          <p:cNvSpPr txBox="1"/>
          <p:nvPr/>
        </p:nvSpPr>
        <p:spPr>
          <a:xfrm>
            <a:off x="8577262" y="4238617"/>
            <a:ext cx="256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LLM </a:t>
            </a:r>
            <a:r>
              <a:rPr lang="en-US" sz="1200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回答</a:t>
            </a:r>
            <a:endParaRPr/>
          </a:p>
        </p:txBody>
      </p:sp>
      <p:grpSp>
        <p:nvGrpSpPr>
          <p:cNvPr id="259" name="Google Shape;259;p23"/>
          <p:cNvGrpSpPr/>
          <p:nvPr/>
        </p:nvGrpSpPr>
        <p:grpSpPr>
          <a:xfrm>
            <a:off x="1826418" y="3428992"/>
            <a:ext cx="666750" cy="666750"/>
            <a:chOff x="1912143" y="4839592"/>
            <a:chExt cx="666750" cy="666750"/>
          </a:xfrm>
        </p:grpSpPr>
        <p:pic>
          <p:nvPicPr>
            <p:cNvPr id="260" name="Google Shape;260;p23" descr="image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12143" y="4839592"/>
              <a:ext cx="666750" cy="66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3" descr="image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25621" y="5039617"/>
              <a:ext cx="239110" cy="26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2" name="Google Shape;262;p23"/>
          <p:cNvGrpSpPr/>
          <p:nvPr/>
        </p:nvGrpSpPr>
        <p:grpSpPr>
          <a:xfrm>
            <a:off x="3288462" y="3444473"/>
            <a:ext cx="2567100" cy="978950"/>
            <a:chOff x="2955087" y="3444467"/>
            <a:chExt cx="2567100" cy="978950"/>
          </a:xfrm>
        </p:grpSpPr>
        <p:sp>
          <p:nvSpPr>
            <p:cNvPr id="263" name="Google Shape;263;p23"/>
            <p:cNvSpPr txBox="1"/>
            <p:nvPr/>
          </p:nvSpPr>
          <p:spPr>
            <a:xfrm>
              <a:off x="2955087" y="4238617"/>
              <a:ext cx="25671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44746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向量</a:t>
              </a:r>
              <a:r>
                <a:rPr lang="en-US" sz="1200" b="0" i="0" u="none" strike="noStrike" cap="none">
                  <a:solidFill>
                    <a:srgbClr val="444746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檢索</a:t>
              </a:r>
              <a:endParaRPr/>
            </a:p>
          </p:txBody>
        </p:sp>
        <p:grpSp>
          <p:nvGrpSpPr>
            <p:cNvPr id="264" name="Google Shape;264;p23"/>
            <p:cNvGrpSpPr/>
            <p:nvPr/>
          </p:nvGrpSpPr>
          <p:grpSpPr>
            <a:xfrm>
              <a:off x="3905256" y="3444467"/>
              <a:ext cx="666750" cy="666750"/>
              <a:chOff x="4479131" y="4839592"/>
              <a:chExt cx="666750" cy="666750"/>
            </a:xfrm>
          </p:grpSpPr>
          <p:pic>
            <p:nvPicPr>
              <p:cNvPr id="265" name="Google Shape;265;p23" descr="image.png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479131" y="4839592"/>
                <a:ext cx="666750" cy="666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" name="Google Shape;266;p23" descr="image.png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689697" y="5055098"/>
                <a:ext cx="257503" cy="266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67" name="Google Shape;267;p23"/>
          <p:cNvGrpSpPr/>
          <p:nvPr/>
        </p:nvGrpSpPr>
        <p:grpSpPr>
          <a:xfrm>
            <a:off x="5766163" y="3444473"/>
            <a:ext cx="2567100" cy="978950"/>
            <a:chOff x="5385175" y="3444467"/>
            <a:chExt cx="2567100" cy="978950"/>
          </a:xfrm>
        </p:grpSpPr>
        <p:sp>
          <p:nvSpPr>
            <p:cNvPr id="268" name="Google Shape;268;p23"/>
            <p:cNvSpPr txBox="1"/>
            <p:nvPr/>
          </p:nvSpPr>
          <p:spPr>
            <a:xfrm>
              <a:off x="5385175" y="4238617"/>
              <a:ext cx="25671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444746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重排序過濾</a:t>
              </a:r>
              <a:endParaRPr/>
            </a:p>
          </p:txBody>
        </p:sp>
        <p:grpSp>
          <p:nvGrpSpPr>
            <p:cNvPr id="269" name="Google Shape;269;p23"/>
            <p:cNvGrpSpPr/>
            <p:nvPr/>
          </p:nvGrpSpPr>
          <p:grpSpPr>
            <a:xfrm>
              <a:off x="6335355" y="3444467"/>
              <a:ext cx="666750" cy="666750"/>
              <a:chOff x="6335356" y="3444467"/>
              <a:chExt cx="666750" cy="666750"/>
            </a:xfrm>
          </p:grpSpPr>
          <p:pic>
            <p:nvPicPr>
              <p:cNvPr id="270" name="Google Shape;270;p23" descr="image.png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335355" y="3444467"/>
                <a:ext cx="666750" cy="666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" name="Google Shape;271;p23" descr="image.png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6539978" y="3644498"/>
                <a:ext cx="257503" cy="266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72" name="Google Shape;272;p23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27390" y="3428997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689326" y="3590916"/>
            <a:ext cx="3429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" descr="image.png"/>
          <p:cNvPicPr preferRelativeResize="0"/>
          <p:nvPr/>
        </p:nvPicPr>
        <p:blipFill rotWithShape="1">
          <a:blip r:embed="rId3">
            <a:alphaModFix/>
          </a:blip>
          <a:srcRect l="45418" t="30" r="33325" b="-29"/>
          <a:stretch/>
        </p:blipFill>
        <p:spPr>
          <a:xfrm rot="-8460964" flipH="1">
            <a:off x="5401963" y="3107826"/>
            <a:ext cx="2061074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4" descr="image.png"/>
          <p:cNvPicPr preferRelativeResize="0"/>
          <p:nvPr/>
        </p:nvPicPr>
        <p:blipFill rotWithShape="1">
          <a:blip r:embed="rId3">
            <a:alphaModFix/>
          </a:blip>
          <a:srcRect l="45418" t="30" r="33325" b="-29"/>
          <a:stretch/>
        </p:blipFill>
        <p:spPr>
          <a:xfrm rot="-2339036">
            <a:off x="5401963" y="4436076"/>
            <a:ext cx="2061074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4" descr="image.png"/>
          <p:cNvPicPr preferRelativeResize="0"/>
          <p:nvPr/>
        </p:nvPicPr>
        <p:blipFill rotWithShape="1">
          <a:blip r:embed="rId3">
            <a:alphaModFix/>
          </a:blip>
          <a:srcRect l="25704" t="30" r="56418" b="-29"/>
          <a:stretch/>
        </p:blipFill>
        <p:spPr>
          <a:xfrm>
            <a:off x="3889675" y="2517138"/>
            <a:ext cx="1733475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4" descr="image.png"/>
          <p:cNvPicPr preferRelativeResize="0"/>
          <p:nvPr/>
        </p:nvPicPr>
        <p:blipFill rotWithShape="1">
          <a:blip r:embed="rId3">
            <a:alphaModFix/>
          </a:blip>
          <a:srcRect l="25704" t="30" r="56418" b="-29"/>
          <a:stretch/>
        </p:blipFill>
        <p:spPr>
          <a:xfrm>
            <a:off x="3837800" y="5128263"/>
            <a:ext cx="1733475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916185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"/>
          <p:cNvSpPr txBox="1"/>
          <p:nvPr/>
        </p:nvSpPr>
        <p:spPr>
          <a:xfrm>
            <a:off x="1019175" y="838802"/>
            <a:ext cx="1113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檢索生成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增強提問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 (</a:t>
            </a: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Enhance Questions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)</a:t>
            </a:r>
            <a:endParaRPr/>
          </a:p>
        </p:txBody>
      </p:sp>
      <p:pic>
        <p:nvPicPr>
          <p:cNvPr id="284" name="Google Shape;284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050" y="3762367"/>
            <a:ext cx="9696449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4"/>
          <p:cNvSpPr txBox="1"/>
          <p:nvPr/>
        </p:nvSpPr>
        <p:spPr>
          <a:xfrm>
            <a:off x="876300" y="4238617"/>
            <a:ext cx="256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用戶提問</a:t>
            </a:r>
            <a:endParaRPr/>
          </a:p>
        </p:txBody>
      </p:sp>
      <p:sp>
        <p:nvSpPr>
          <p:cNvPr id="286" name="Google Shape;286;p24"/>
          <p:cNvSpPr txBox="1"/>
          <p:nvPr/>
        </p:nvSpPr>
        <p:spPr>
          <a:xfrm>
            <a:off x="4266737" y="4238617"/>
            <a:ext cx="256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混合檢索</a:t>
            </a:r>
            <a:endParaRPr/>
          </a:p>
        </p:txBody>
      </p:sp>
      <p:pic>
        <p:nvPicPr>
          <p:cNvPr id="287" name="Google Shape;287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60393" y="3428992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4"/>
          <p:cNvSpPr txBox="1"/>
          <p:nvPr/>
        </p:nvSpPr>
        <p:spPr>
          <a:xfrm>
            <a:off x="6010275" y="4238617"/>
            <a:ext cx="256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重排序過濾</a:t>
            </a:r>
            <a:endParaRPr/>
          </a:p>
        </p:txBody>
      </p:sp>
      <p:sp>
        <p:nvSpPr>
          <p:cNvPr id="289" name="Google Shape;289;p24"/>
          <p:cNvSpPr txBox="1"/>
          <p:nvPr/>
        </p:nvSpPr>
        <p:spPr>
          <a:xfrm>
            <a:off x="8577262" y="4238617"/>
            <a:ext cx="256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LLM </a:t>
            </a:r>
            <a:r>
              <a:rPr lang="en-US" sz="1200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回答</a:t>
            </a:r>
            <a:endParaRPr/>
          </a:p>
        </p:txBody>
      </p:sp>
      <p:grpSp>
        <p:nvGrpSpPr>
          <p:cNvPr id="290" name="Google Shape;290;p24"/>
          <p:cNvGrpSpPr/>
          <p:nvPr/>
        </p:nvGrpSpPr>
        <p:grpSpPr>
          <a:xfrm>
            <a:off x="1826418" y="3428992"/>
            <a:ext cx="666750" cy="666750"/>
            <a:chOff x="1912143" y="4839592"/>
            <a:chExt cx="666750" cy="666750"/>
          </a:xfrm>
        </p:grpSpPr>
        <p:pic>
          <p:nvPicPr>
            <p:cNvPr id="291" name="Google Shape;291;p24" descr="image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12143" y="4839592"/>
              <a:ext cx="666750" cy="66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24" descr="image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125621" y="5039617"/>
              <a:ext cx="239110" cy="26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Google Shape;293;p24"/>
          <p:cNvGrpSpPr/>
          <p:nvPr/>
        </p:nvGrpSpPr>
        <p:grpSpPr>
          <a:xfrm>
            <a:off x="5216906" y="3428992"/>
            <a:ext cx="666750" cy="666750"/>
            <a:chOff x="4479131" y="4839592"/>
            <a:chExt cx="666750" cy="666750"/>
          </a:xfrm>
        </p:grpSpPr>
        <p:pic>
          <p:nvPicPr>
            <p:cNvPr id="294" name="Google Shape;294;p24" descr="image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79131" y="4839592"/>
              <a:ext cx="666750" cy="66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4" descr="image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689697" y="5055098"/>
              <a:ext cx="257503" cy="266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6" name="Google Shape;296;p24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55478" y="3644498"/>
            <a:ext cx="257503" cy="26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24"/>
          <p:cNvGrpSpPr/>
          <p:nvPr/>
        </p:nvGrpSpPr>
        <p:grpSpPr>
          <a:xfrm>
            <a:off x="8243894" y="3428992"/>
            <a:ext cx="666750" cy="666750"/>
            <a:chOff x="5916431" y="2840167"/>
            <a:chExt cx="666750" cy="666750"/>
          </a:xfrm>
        </p:grpSpPr>
        <p:pic>
          <p:nvPicPr>
            <p:cNvPr id="298" name="Google Shape;298;p24" descr="image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916431" y="2840167"/>
              <a:ext cx="666750" cy="66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24" descr="image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078350" y="3021160"/>
              <a:ext cx="342900" cy="30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0" name="Google Shape;300;p24"/>
          <p:cNvGrpSpPr/>
          <p:nvPr/>
        </p:nvGrpSpPr>
        <p:grpSpPr>
          <a:xfrm>
            <a:off x="3473393" y="3443280"/>
            <a:ext cx="666750" cy="666750"/>
            <a:chOff x="2187981" y="2589030"/>
            <a:chExt cx="666750" cy="666750"/>
          </a:xfrm>
        </p:grpSpPr>
        <p:pic>
          <p:nvPicPr>
            <p:cNvPr id="301" name="Google Shape;301;p24" descr="image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187981" y="2589030"/>
              <a:ext cx="666750" cy="66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24" descr="image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318940" y="2750966"/>
              <a:ext cx="342900" cy="342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3" name="Google Shape;303;p24"/>
          <p:cNvSpPr txBox="1"/>
          <p:nvPr/>
        </p:nvSpPr>
        <p:spPr>
          <a:xfrm>
            <a:off x="7293725" y="4238617"/>
            <a:ext cx="256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展開上下文</a:t>
            </a:r>
            <a:endParaRPr/>
          </a:p>
        </p:txBody>
      </p:sp>
      <p:pic>
        <p:nvPicPr>
          <p:cNvPr id="304" name="Google Shape;304;p24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527390" y="3428997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4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689326" y="3590916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2523225" y="4238617"/>
            <a:ext cx="256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擴展</a:t>
            </a:r>
            <a:r>
              <a:rPr lang="en-US" sz="12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問</a:t>
            </a:r>
            <a:r>
              <a:rPr lang="en-US" sz="1200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提</a:t>
            </a:r>
            <a:endParaRPr/>
          </a:p>
        </p:txBody>
      </p:sp>
      <p:pic>
        <p:nvPicPr>
          <p:cNvPr id="307" name="Google Shape;307;p24" descr="image.png"/>
          <p:cNvPicPr preferRelativeResize="0"/>
          <p:nvPr/>
        </p:nvPicPr>
        <p:blipFill rotWithShape="1">
          <a:blip r:embed="rId3">
            <a:alphaModFix/>
          </a:blip>
          <a:srcRect t="30" r="81256" b="-29"/>
          <a:stretch/>
        </p:blipFill>
        <p:spPr>
          <a:xfrm rot="-2210806">
            <a:off x="2245206" y="3004783"/>
            <a:ext cx="1817424" cy="28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24"/>
          <p:cNvGrpSpPr/>
          <p:nvPr/>
        </p:nvGrpSpPr>
        <p:grpSpPr>
          <a:xfrm>
            <a:off x="3473393" y="2198055"/>
            <a:ext cx="666750" cy="666750"/>
            <a:chOff x="2187981" y="2589030"/>
            <a:chExt cx="666750" cy="666750"/>
          </a:xfrm>
        </p:grpSpPr>
        <p:pic>
          <p:nvPicPr>
            <p:cNvPr id="309" name="Google Shape;309;p24" descr="image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187981" y="2589030"/>
              <a:ext cx="666750" cy="66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24" descr="image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318940" y="2750966"/>
              <a:ext cx="342900" cy="342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1" name="Google Shape;311;p24"/>
          <p:cNvGrpSpPr/>
          <p:nvPr/>
        </p:nvGrpSpPr>
        <p:grpSpPr>
          <a:xfrm>
            <a:off x="5216906" y="4809167"/>
            <a:ext cx="666750" cy="666750"/>
            <a:chOff x="4479131" y="4839592"/>
            <a:chExt cx="666750" cy="666750"/>
          </a:xfrm>
        </p:grpSpPr>
        <p:pic>
          <p:nvPicPr>
            <p:cNvPr id="312" name="Google Shape;312;p24" descr="image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79131" y="4839592"/>
              <a:ext cx="666750" cy="66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24" descr="image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689697" y="5055098"/>
              <a:ext cx="257503" cy="26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4" name="Google Shape;314;p24"/>
          <p:cNvGrpSpPr/>
          <p:nvPr/>
        </p:nvGrpSpPr>
        <p:grpSpPr>
          <a:xfrm>
            <a:off x="5216906" y="2198055"/>
            <a:ext cx="666750" cy="666750"/>
            <a:chOff x="4479131" y="4839592"/>
            <a:chExt cx="666750" cy="666750"/>
          </a:xfrm>
        </p:grpSpPr>
        <p:pic>
          <p:nvPicPr>
            <p:cNvPr id="315" name="Google Shape;315;p24" descr="image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79131" y="4839592"/>
              <a:ext cx="666750" cy="66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24" descr="image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689697" y="5055098"/>
              <a:ext cx="257503" cy="266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7" name="Google Shape;317;p24" descr="image.png"/>
          <p:cNvPicPr preferRelativeResize="0"/>
          <p:nvPr/>
        </p:nvPicPr>
        <p:blipFill rotWithShape="1">
          <a:blip r:embed="rId3">
            <a:alphaModFix/>
          </a:blip>
          <a:srcRect t="30" r="81256" b="-29"/>
          <a:stretch/>
        </p:blipFill>
        <p:spPr>
          <a:xfrm rot="-8589194" flipH="1">
            <a:off x="2193318" y="4606871"/>
            <a:ext cx="1817424" cy="28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24"/>
          <p:cNvGrpSpPr/>
          <p:nvPr/>
        </p:nvGrpSpPr>
        <p:grpSpPr>
          <a:xfrm>
            <a:off x="3473393" y="4809180"/>
            <a:ext cx="666750" cy="666750"/>
            <a:chOff x="2187981" y="2589030"/>
            <a:chExt cx="666750" cy="666750"/>
          </a:xfrm>
        </p:grpSpPr>
        <p:pic>
          <p:nvPicPr>
            <p:cNvPr id="319" name="Google Shape;319;p24" descr="image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187981" y="2589030"/>
              <a:ext cx="666750" cy="66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24" descr="image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318940" y="2750966"/>
              <a:ext cx="342900" cy="342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1" name="Google Shape;321;p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62050" y="3048000"/>
            <a:ext cx="17526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920950" y="1594500"/>
            <a:ext cx="17716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654250" y="5548325"/>
            <a:ext cx="230505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40516" y="2941142"/>
            <a:ext cx="194310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4"/>
          <p:cNvSpPr txBox="1"/>
          <p:nvPr/>
        </p:nvSpPr>
        <p:spPr>
          <a:xfrm>
            <a:off x="4266737" y="2912017"/>
            <a:ext cx="256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Top-k * 4</a:t>
            </a:r>
            <a:endParaRPr/>
          </a:p>
        </p:txBody>
      </p:sp>
      <p:sp>
        <p:nvSpPr>
          <p:cNvPr id="326" name="Google Shape;326;p24"/>
          <p:cNvSpPr txBox="1"/>
          <p:nvPr/>
        </p:nvSpPr>
        <p:spPr>
          <a:xfrm>
            <a:off x="4266737" y="5565217"/>
            <a:ext cx="256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Top-k * 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916185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5"/>
          <p:cNvSpPr txBox="1"/>
          <p:nvPr/>
        </p:nvSpPr>
        <p:spPr>
          <a:xfrm>
            <a:off x="1019175" y="838802"/>
            <a:ext cx="1113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檢索生成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混合檢索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 (</a:t>
            </a: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Hybrid Search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)</a:t>
            </a:r>
            <a:endParaRPr/>
          </a:p>
        </p:txBody>
      </p:sp>
      <p:pic>
        <p:nvPicPr>
          <p:cNvPr id="333" name="Google Shape;333;p2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7000" y="2847528"/>
            <a:ext cx="5133974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025" y="2461766"/>
            <a:ext cx="1211758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5"/>
          <p:cNvSpPr txBox="1"/>
          <p:nvPr/>
        </p:nvSpPr>
        <p:spPr>
          <a:xfrm>
            <a:off x="581025" y="2976116"/>
            <a:ext cx="5390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Hybrid Search (RRF)</a:t>
            </a:r>
            <a:endParaRPr/>
          </a:p>
        </p:txBody>
      </p:sp>
      <p:sp>
        <p:nvSpPr>
          <p:cNvPr id="336" name="Google Shape;336;p25"/>
          <p:cNvSpPr txBox="1"/>
          <p:nvPr/>
        </p:nvSpPr>
        <p:spPr>
          <a:xfrm>
            <a:off x="581025" y="3766691"/>
            <a:ext cx="5133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Wilson</a:t>
            </a:r>
            <a:r>
              <a:rPr lang="en-US" sz="2100" b="0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 的查詢包含兩部分：</a:t>
            </a:r>
            <a:endParaRPr/>
          </a:p>
        </p:txBody>
      </p:sp>
      <p:sp>
        <p:nvSpPr>
          <p:cNvPr id="337" name="Google Shape;337;p25"/>
          <p:cNvSpPr txBox="1"/>
          <p:nvPr/>
        </p:nvSpPr>
        <p:spPr>
          <a:xfrm>
            <a:off x="6867525" y="3238053"/>
            <a:ext cx="457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Reciprocal Rank Fusion (RRF)</a:t>
            </a:r>
            <a:endParaRPr/>
          </a:p>
        </p:txBody>
      </p:sp>
      <p:sp>
        <p:nvSpPr>
          <p:cNvPr id="338" name="Google Shape;338;p25"/>
          <p:cNvSpPr txBox="1"/>
          <p:nvPr/>
        </p:nvSpPr>
        <p:spPr>
          <a:xfrm>
            <a:off x="6867525" y="3790500"/>
            <a:ext cx="4865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0" i="0" u="none" strike="noStrike" cap="none">
                <a:solidFill>
                  <a:srgbClr val="1F1F1F"/>
                </a:solidFill>
                <a:latin typeface="Inter Light"/>
                <a:ea typeface="Inter Light"/>
                <a:cs typeface="Inter Light"/>
                <a:sym typeface="Inter Light"/>
              </a:rPr>
              <a:t>Score = </a:t>
            </a:r>
            <a:r>
              <a:rPr lang="en-US" sz="2250" b="0" i="0" u="none" strike="noStrike" cap="none">
                <a:solidFill>
                  <a:srgbClr val="1A73E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α</a:t>
            </a:r>
            <a:r>
              <a:rPr lang="en-US" sz="2250" b="0" i="0" u="none" strike="noStrike" cap="none">
                <a:solidFill>
                  <a:srgbClr val="1F1F1F"/>
                </a:solidFill>
                <a:latin typeface="Inter Light"/>
                <a:ea typeface="Inter Light"/>
                <a:cs typeface="Inter Light"/>
                <a:sym typeface="Inter Light"/>
              </a:rPr>
              <a:t> · Vector + (1-</a:t>
            </a:r>
            <a:r>
              <a:rPr lang="en-US" sz="2250" b="0" i="0" u="none" strike="noStrike" cap="none">
                <a:solidFill>
                  <a:srgbClr val="1A73E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α</a:t>
            </a:r>
            <a:r>
              <a:rPr lang="en-US" sz="2250" b="0" i="0" u="none" strike="noStrike" cap="none">
                <a:solidFill>
                  <a:srgbClr val="1F1F1F"/>
                </a:solidFill>
                <a:latin typeface="Inter Light"/>
                <a:ea typeface="Inter Light"/>
                <a:cs typeface="Inter Light"/>
                <a:sym typeface="Inter Light"/>
              </a:rPr>
              <a:t>) · BM25</a:t>
            </a:r>
            <a:endParaRPr/>
          </a:p>
        </p:txBody>
      </p:sp>
      <p:sp>
        <p:nvSpPr>
          <p:cNvPr id="339" name="Google Shape;339;p25"/>
          <p:cNvSpPr txBox="1"/>
          <p:nvPr/>
        </p:nvSpPr>
        <p:spPr>
          <a:xfrm>
            <a:off x="789295" y="4429250"/>
            <a:ext cx="1524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340" name="Google Shape;340;p25"/>
          <p:cNvSpPr txBox="1"/>
          <p:nvPr/>
        </p:nvSpPr>
        <p:spPr>
          <a:xfrm>
            <a:off x="1792775" y="4442479"/>
            <a:ext cx="47529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"盤中系統掛了" (Vector)</a:t>
            </a:r>
            <a:endParaRPr/>
          </a:p>
        </p:txBody>
      </p:sp>
      <p:sp>
        <p:nvSpPr>
          <p:cNvPr id="341" name="Google Shape;341;p25"/>
          <p:cNvSpPr txBox="1"/>
          <p:nvPr/>
        </p:nvSpPr>
        <p:spPr>
          <a:xfrm>
            <a:off x="781690" y="4747135"/>
            <a:ext cx="1524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342" name="Google Shape;342;p25"/>
          <p:cNvSpPr txBox="1"/>
          <p:nvPr/>
        </p:nvSpPr>
        <p:spPr>
          <a:xfrm>
            <a:off x="1792775" y="4775213"/>
            <a:ext cx="47529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”</a:t>
            </a:r>
            <a:r>
              <a:rPr lang="en-US" sz="1800" b="0" i="0" u="none" strike="noStrike" cap="none" dirty="0" err="1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settings.yaml</a:t>
            </a:r>
            <a:r>
              <a:rPr lang="en-US" sz="1800" b="0" i="0" u="none" strike="noStrike" cap="none" dirty="0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" (BM25)</a:t>
            </a:r>
            <a:endParaRPr dirty="0"/>
          </a:p>
        </p:txBody>
      </p:sp>
      <p:pic>
        <p:nvPicPr>
          <p:cNvPr id="343" name="Google Shape;343;p2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025" y="4426013"/>
            <a:ext cx="624036" cy="28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25" y="4757291"/>
            <a:ext cx="624036" cy="283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916185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6"/>
          <p:cNvSpPr txBox="1"/>
          <p:nvPr/>
        </p:nvSpPr>
        <p:spPr>
          <a:xfrm>
            <a:off x="1019175" y="838802"/>
            <a:ext cx="1113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檢索生成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父文檔檢索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 (</a:t>
            </a: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Parent Document Retriever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)</a:t>
            </a:r>
            <a:endParaRPr/>
          </a:p>
        </p:txBody>
      </p:sp>
      <p:pic>
        <p:nvPicPr>
          <p:cNvPr id="351" name="Google Shape;351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8135" y="1775966"/>
            <a:ext cx="2015728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18569" y="4290566"/>
            <a:ext cx="19050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5930" y="4052441"/>
            <a:ext cx="28575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6"/>
          <p:cNvSpPr txBox="1"/>
          <p:nvPr/>
        </p:nvSpPr>
        <p:spPr>
          <a:xfrm>
            <a:off x="3553494" y="2290316"/>
            <a:ext cx="508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Small-to-Big Retrieval.</a:t>
            </a:r>
            <a:endParaRPr/>
          </a:p>
        </p:txBody>
      </p:sp>
      <p:sp>
        <p:nvSpPr>
          <p:cNvPr id="355" name="Google Shape;355;p26"/>
          <p:cNvSpPr txBox="1"/>
          <p:nvPr/>
        </p:nvSpPr>
        <p:spPr>
          <a:xfrm>
            <a:off x="2584100" y="3271400"/>
            <a:ext cx="736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我們搜尋的是</a:t>
            </a:r>
            <a:r>
              <a:rPr lang="en-US" sz="2100" b="1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錯誤代碼片段</a:t>
            </a:r>
            <a:r>
              <a:rPr lang="en-US" sz="2100" b="0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，但餵給 </a:t>
            </a:r>
            <a:r>
              <a:rPr lang="en-US" sz="2100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LLM</a:t>
            </a:r>
            <a:r>
              <a:rPr lang="en-US" sz="2100" b="0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 的是</a:t>
            </a:r>
            <a:r>
              <a:rPr lang="en-US" sz="2100" b="1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完整修復章節</a:t>
            </a:r>
            <a:r>
              <a:rPr lang="en-US" sz="2100" b="0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。</a:t>
            </a:r>
            <a:endParaRPr/>
          </a:p>
        </p:txBody>
      </p:sp>
      <p:pic>
        <p:nvPicPr>
          <p:cNvPr id="356" name="Google Shape;356;p2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9319" y="4862066"/>
            <a:ext cx="22086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6"/>
          <p:cNvSpPr txBox="1"/>
          <p:nvPr/>
        </p:nvSpPr>
        <p:spPr>
          <a:xfrm>
            <a:off x="7823800" y="5605025"/>
            <a:ext cx="8496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Full </a:t>
            </a:r>
            <a:r>
              <a:rPr lang="en-US" sz="1050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Context</a:t>
            </a:r>
            <a:endParaRPr/>
          </a:p>
        </p:txBody>
      </p:sp>
      <p:sp>
        <p:nvSpPr>
          <p:cNvPr id="358" name="Google Shape;358;p26"/>
          <p:cNvSpPr/>
          <p:nvPr/>
        </p:nvSpPr>
        <p:spPr>
          <a:xfrm>
            <a:off x="6120705" y="4199118"/>
            <a:ext cx="2554500" cy="95400"/>
          </a:xfrm>
          <a:prstGeom prst="roundRect">
            <a:avLst>
              <a:gd name="adj" fmla="val 50000"/>
            </a:avLst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6"/>
          <p:cNvSpPr/>
          <p:nvPr/>
        </p:nvSpPr>
        <p:spPr>
          <a:xfrm>
            <a:off x="6120705" y="4431520"/>
            <a:ext cx="2270700" cy="95400"/>
          </a:xfrm>
          <a:prstGeom prst="roundRect">
            <a:avLst>
              <a:gd name="adj" fmla="val 50000"/>
            </a:avLst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6"/>
          <p:cNvSpPr/>
          <p:nvPr/>
        </p:nvSpPr>
        <p:spPr>
          <a:xfrm>
            <a:off x="6120705" y="4663923"/>
            <a:ext cx="1703100" cy="95400"/>
          </a:xfrm>
          <a:prstGeom prst="roundRect">
            <a:avLst>
              <a:gd name="adj" fmla="val 50000"/>
            </a:avLst>
          </a:prstGeom>
          <a:solidFill>
            <a:srgbClr val="1A73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6"/>
          <p:cNvSpPr/>
          <p:nvPr/>
        </p:nvSpPr>
        <p:spPr>
          <a:xfrm>
            <a:off x="6120705" y="4910292"/>
            <a:ext cx="2270700" cy="95400"/>
          </a:xfrm>
          <a:prstGeom prst="roundRect">
            <a:avLst>
              <a:gd name="adj" fmla="val 50000"/>
            </a:avLst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6"/>
          <p:cNvSpPr/>
          <p:nvPr/>
        </p:nvSpPr>
        <p:spPr>
          <a:xfrm>
            <a:off x="6120705" y="5157942"/>
            <a:ext cx="2270700" cy="95400"/>
          </a:xfrm>
          <a:prstGeom prst="roundRect">
            <a:avLst>
              <a:gd name="adj" fmla="val 50000"/>
            </a:avLst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6"/>
          <p:cNvSpPr/>
          <p:nvPr/>
        </p:nvSpPr>
        <p:spPr>
          <a:xfrm>
            <a:off x="6120705" y="5405592"/>
            <a:ext cx="2554500" cy="95400"/>
          </a:xfrm>
          <a:prstGeom prst="roundRect">
            <a:avLst>
              <a:gd name="adj" fmla="val 50000"/>
            </a:avLst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98228"/>
            <a:ext cx="8572500" cy="264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2025" y="2379176"/>
            <a:ext cx="90487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7"/>
          <p:cNvSpPr txBox="1"/>
          <p:nvPr/>
        </p:nvSpPr>
        <p:spPr>
          <a:xfrm>
            <a:off x="295275" y="1345703"/>
            <a:ext cx="11601450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Wilson 最終得到了答案</a:t>
            </a:r>
            <a:endParaRPr/>
          </a:p>
        </p:txBody>
      </p:sp>
      <p:sp>
        <p:nvSpPr>
          <p:cNvPr id="372" name="Google Shape;372;p27"/>
          <p:cNvSpPr txBox="1"/>
          <p:nvPr/>
        </p:nvSpPr>
        <p:spPr>
          <a:xfrm>
            <a:off x="295275" y="5519291"/>
            <a:ext cx="116016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豐言豐語.AI 客服平台</a:t>
            </a:r>
            <a:endParaRPr/>
          </a:p>
        </p:txBody>
      </p:sp>
      <p:sp>
        <p:nvSpPr>
          <p:cNvPr id="373" name="Google Shape;373;p27"/>
          <p:cNvSpPr txBox="1"/>
          <p:nvPr/>
        </p:nvSpPr>
        <p:spPr>
          <a:xfrm>
            <a:off x="962025" y="3117353"/>
            <a:ext cx="7791450" cy="109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1F1F1F"/>
                </a:solidFill>
                <a:latin typeface="Roboto Mono"/>
                <a:ea typeface="Roboto Mono"/>
                <a:cs typeface="Roboto Mono"/>
                <a:sym typeface="Roboto Mono"/>
              </a:rPr>
              <a:t>"直接在 AP、Qtrade 主機上修改設定檔：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1F1F1F"/>
                </a:solidFill>
                <a:latin typeface="Roboto Mono"/>
                <a:ea typeface="Roboto Mono"/>
                <a:cs typeface="Roboto Mono"/>
                <a:sym typeface="Roboto Mono"/>
              </a:rPr>
              <a:t> 並執行重啟指令：mob.stop ; mob.start"</a:t>
            </a:r>
            <a:endParaRPr/>
          </a:p>
        </p:txBody>
      </p:sp>
      <p:sp>
        <p:nvSpPr>
          <p:cNvPr id="374" name="Google Shape;374;p27"/>
          <p:cNvSpPr txBox="1"/>
          <p:nvPr/>
        </p:nvSpPr>
        <p:spPr>
          <a:xfrm>
            <a:off x="962025" y="4500116"/>
            <a:ext cx="7791450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075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4285F4"/>
                </a:solidFill>
                <a:latin typeface="Noto Sans TC"/>
                <a:ea typeface="Noto Sans TC"/>
                <a:cs typeface="Noto Sans TC"/>
                <a:sym typeface="Noto Sans TC"/>
              </a:rPr>
              <a:t>Ref: 2024_損益架構 &amp; 備援.pptx (p.12)</a:t>
            </a:r>
            <a:endParaRPr/>
          </a:p>
        </p:txBody>
      </p:sp>
      <p:pic>
        <p:nvPicPr>
          <p:cNvPr id="375" name="Google Shape;375;p2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025" y="3521124"/>
            <a:ext cx="411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53075" y="4557266"/>
            <a:ext cx="219075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8"/>
          <p:cNvSpPr txBox="1"/>
          <p:nvPr/>
        </p:nvSpPr>
        <p:spPr>
          <a:xfrm>
            <a:off x="295275" y="5519291"/>
            <a:ext cx="11601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豐言豐語.AI 客服平台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2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916185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9"/>
          <p:cNvSpPr txBox="1"/>
          <p:nvPr/>
        </p:nvSpPr>
        <p:spPr>
          <a:xfrm>
            <a:off x="1019175" y="792360"/>
            <a:ext cx="111315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Power Under The Hood</a:t>
            </a:r>
            <a:endParaRPr/>
          </a:p>
        </p:txBody>
      </p:sp>
      <p:pic>
        <p:nvPicPr>
          <p:cNvPr id="390" name="Google Shape;390;p2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1733550"/>
            <a:ext cx="259080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90900" y="1733550"/>
            <a:ext cx="259080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10300" y="1733550"/>
            <a:ext cx="259080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29700" y="1733550"/>
            <a:ext cx="259080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3886200"/>
            <a:ext cx="353050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30600" y="3886200"/>
            <a:ext cx="3530649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89850" y="3886200"/>
            <a:ext cx="353050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9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87705" y="2019300"/>
            <a:ext cx="3429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9"/>
          <p:cNvSpPr txBox="1"/>
          <p:nvPr/>
        </p:nvSpPr>
        <p:spPr>
          <a:xfrm>
            <a:off x="806767" y="2590800"/>
            <a:ext cx="2120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Vector DB</a:t>
            </a:r>
            <a:endParaRPr/>
          </a:p>
        </p:txBody>
      </p:sp>
      <p:sp>
        <p:nvSpPr>
          <p:cNvPr id="399" name="Google Shape;399;p29"/>
          <p:cNvSpPr txBox="1"/>
          <p:nvPr/>
        </p:nvSpPr>
        <p:spPr>
          <a:xfrm>
            <a:off x="857250" y="2952750"/>
            <a:ext cx="2019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Qdrant</a:t>
            </a:r>
            <a:endParaRPr/>
          </a:p>
        </p:txBody>
      </p:sp>
      <p:pic>
        <p:nvPicPr>
          <p:cNvPr id="400" name="Google Shape;400;p29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07105" y="2019300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9"/>
          <p:cNvSpPr txBox="1"/>
          <p:nvPr/>
        </p:nvSpPr>
        <p:spPr>
          <a:xfrm>
            <a:off x="3626167" y="2590800"/>
            <a:ext cx="2120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Vision</a:t>
            </a:r>
            <a:endParaRPr/>
          </a:p>
        </p:txBody>
      </p:sp>
      <p:sp>
        <p:nvSpPr>
          <p:cNvPr id="402" name="Google Shape;402;p29"/>
          <p:cNvSpPr txBox="1"/>
          <p:nvPr/>
        </p:nvSpPr>
        <p:spPr>
          <a:xfrm>
            <a:off x="3676650" y="2952750"/>
            <a:ext cx="2019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PaddleOCR</a:t>
            </a:r>
            <a:endParaRPr/>
          </a:p>
        </p:txBody>
      </p:sp>
      <p:pic>
        <p:nvPicPr>
          <p:cNvPr id="403" name="Google Shape;403;p29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26505" y="2034781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9"/>
          <p:cNvSpPr txBox="1"/>
          <p:nvPr/>
        </p:nvSpPr>
        <p:spPr>
          <a:xfrm>
            <a:off x="6445567" y="2590800"/>
            <a:ext cx="2120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LLM</a:t>
            </a:r>
            <a:endParaRPr/>
          </a:p>
        </p:txBody>
      </p:sp>
      <p:sp>
        <p:nvSpPr>
          <p:cNvPr id="405" name="Google Shape;405;p29"/>
          <p:cNvSpPr txBox="1"/>
          <p:nvPr/>
        </p:nvSpPr>
        <p:spPr>
          <a:xfrm>
            <a:off x="6496050" y="2952750"/>
            <a:ext cx="2019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GPT-4o</a:t>
            </a:r>
            <a:endParaRPr/>
          </a:p>
        </p:txBody>
      </p:sp>
      <p:pic>
        <p:nvPicPr>
          <p:cNvPr id="406" name="Google Shape;406;p29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083982" y="2034781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9"/>
          <p:cNvSpPr txBox="1"/>
          <p:nvPr/>
        </p:nvSpPr>
        <p:spPr>
          <a:xfrm>
            <a:off x="9264967" y="2590800"/>
            <a:ext cx="2120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Embedding</a:t>
            </a:r>
            <a:endParaRPr/>
          </a:p>
        </p:txBody>
      </p:sp>
      <p:sp>
        <p:nvSpPr>
          <p:cNvPr id="408" name="Google Shape;408;p29"/>
          <p:cNvSpPr txBox="1"/>
          <p:nvPr/>
        </p:nvSpPr>
        <p:spPr>
          <a:xfrm>
            <a:off x="9315450" y="2952750"/>
            <a:ext cx="2019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bge-m3</a:t>
            </a:r>
            <a:endParaRPr/>
          </a:p>
        </p:txBody>
      </p:sp>
      <p:pic>
        <p:nvPicPr>
          <p:cNvPr id="409" name="Google Shape;409;p29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93930" y="4191000"/>
            <a:ext cx="4857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9"/>
          <p:cNvSpPr txBox="1"/>
          <p:nvPr/>
        </p:nvSpPr>
        <p:spPr>
          <a:xfrm>
            <a:off x="783274" y="4743450"/>
            <a:ext cx="310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Backend</a:t>
            </a:r>
            <a:endParaRPr/>
          </a:p>
        </p:txBody>
      </p:sp>
      <p:sp>
        <p:nvSpPr>
          <p:cNvPr id="411" name="Google Shape;411;p29"/>
          <p:cNvSpPr txBox="1"/>
          <p:nvPr/>
        </p:nvSpPr>
        <p:spPr>
          <a:xfrm>
            <a:off x="857250" y="5105400"/>
            <a:ext cx="2958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FastAPI</a:t>
            </a:r>
            <a:endParaRPr/>
          </a:p>
        </p:txBody>
      </p:sp>
      <p:pic>
        <p:nvPicPr>
          <p:cNvPr id="412" name="Google Shape;412;p29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53032" y="4191000"/>
            <a:ext cx="4857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9"/>
          <p:cNvSpPr txBox="1"/>
          <p:nvPr/>
        </p:nvSpPr>
        <p:spPr>
          <a:xfrm>
            <a:off x="4542372" y="4743450"/>
            <a:ext cx="310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Chain</a:t>
            </a:r>
            <a:endParaRPr/>
          </a:p>
        </p:txBody>
      </p:sp>
      <p:sp>
        <p:nvSpPr>
          <p:cNvPr id="414" name="Google Shape;414;p29"/>
          <p:cNvSpPr txBox="1"/>
          <p:nvPr/>
        </p:nvSpPr>
        <p:spPr>
          <a:xfrm>
            <a:off x="4616350" y="5105400"/>
            <a:ext cx="2959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LangChain</a:t>
            </a:r>
            <a:endParaRPr/>
          </a:p>
        </p:txBody>
      </p:sp>
      <p:pic>
        <p:nvPicPr>
          <p:cNvPr id="415" name="Google Shape;415;p29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659905" y="4191000"/>
            <a:ext cx="3905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9"/>
          <p:cNvSpPr txBox="1"/>
          <p:nvPr/>
        </p:nvSpPr>
        <p:spPr>
          <a:xfrm>
            <a:off x="8301625" y="4743450"/>
            <a:ext cx="310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Frontend</a:t>
            </a:r>
            <a:endParaRPr/>
          </a:p>
        </p:txBody>
      </p:sp>
      <p:sp>
        <p:nvSpPr>
          <p:cNvPr id="417" name="Google Shape;417;p29"/>
          <p:cNvSpPr txBox="1"/>
          <p:nvPr/>
        </p:nvSpPr>
        <p:spPr>
          <a:xfrm>
            <a:off x="8375600" y="5105400"/>
            <a:ext cx="2958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React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0" descr="背景改為白色，圖片不要太顯眼，簡單線條與 icon 構圖"/>
          <p:cNvPicPr preferRelativeResize="0"/>
          <p:nvPr/>
        </p:nvPicPr>
        <p:blipFill rotWithShape="1">
          <a:blip r:embed="rId3">
            <a:alphaModFix/>
          </a:blip>
          <a:srcRect l="54545" r="-4"/>
          <a:stretch/>
        </p:blipFill>
        <p:spPr>
          <a:xfrm>
            <a:off x="6650175" y="26225"/>
            <a:ext cx="5542778" cy="680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987099"/>
            <a:ext cx="5867400" cy="24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916185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0"/>
          <p:cNvSpPr txBox="1"/>
          <p:nvPr/>
        </p:nvSpPr>
        <p:spPr>
          <a:xfrm>
            <a:off x="571500" y="2244025"/>
            <a:ext cx="480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From Reading to </a:t>
            </a:r>
            <a:r>
              <a:rPr lang="en-US" sz="3000" b="1">
                <a:latin typeface="Noto Sans TC"/>
                <a:ea typeface="Noto Sans TC"/>
                <a:cs typeface="Noto Sans TC"/>
                <a:sym typeface="Noto Sans TC"/>
              </a:rPr>
              <a:t>Analyze</a:t>
            </a:r>
            <a:endParaRPr/>
          </a:p>
        </p:txBody>
      </p:sp>
      <p:sp>
        <p:nvSpPr>
          <p:cNvPr id="425" name="Google Shape;425;p30"/>
          <p:cNvSpPr txBox="1"/>
          <p:nvPr/>
        </p:nvSpPr>
        <p:spPr>
          <a:xfrm>
            <a:off x="571500" y="3387030"/>
            <a:ext cx="5867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當 AI 不再只是「讀取」手冊，而是學會「思考」與「</a:t>
            </a:r>
            <a:r>
              <a:rPr lang="en-US" sz="1650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分析</a:t>
            </a:r>
            <a:r>
              <a:rPr lang="en-US" sz="165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」。</a:t>
            </a:r>
            <a:endParaRPr/>
          </a:p>
        </p:txBody>
      </p:sp>
      <p:sp>
        <p:nvSpPr>
          <p:cNvPr id="426" name="Google Shape;426;p30"/>
          <p:cNvSpPr txBox="1"/>
          <p:nvPr/>
        </p:nvSpPr>
        <p:spPr>
          <a:xfrm>
            <a:off x="885825" y="4453830"/>
            <a:ext cx="523875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Router:</a:t>
            </a:r>
            <a:r>
              <a:rPr lang="en-US" sz="165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 分析意圖</a:t>
            </a:r>
            <a:endParaRPr/>
          </a:p>
        </p:txBody>
      </p:sp>
      <p:sp>
        <p:nvSpPr>
          <p:cNvPr id="427" name="Google Shape;427;p30"/>
          <p:cNvSpPr txBox="1"/>
          <p:nvPr/>
        </p:nvSpPr>
        <p:spPr>
          <a:xfrm>
            <a:off x="885825" y="4911030"/>
            <a:ext cx="523875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Tool:</a:t>
            </a:r>
            <a:r>
              <a:rPr lang="en-US" sz="165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 查詢 SQL / 執行指令</a:t>
            </a:r>
            <a:endParaRPr/>
          </a:p>
        </p:txBody>
      </p:sp>
      <p:sp>
        <p:nvSpPr>
          <p:cNvPr id="428" name="Google Shape;428;p30"/>
          <p:cNvSpPr txBox="1"/>
          <p:nvPr/>
        </p:nvSpPr>
        <p:spPr>
          <a:xfrm>
            <a:off x="899800" y="5854927"/>
            <a:ext cx="5238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Retry:</a:t>
            </a:r>
            <a:r>
              <a:rPr lang="en-US" sz="165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650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資訊不足重試</a:t>
            </a:r>
            <a:endParaRPr/>
          </a:p>
        </p:txBody>
      </p:sp>
      <p:pic>
        <p:nvPicPr>
          <p:cNvPr id="429" name="Google Shape;429;p3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5825" y="4515742"/>
            <a:ext cx="20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5825" y="4972942"/>
            <a:ext cx="20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5825" y="5430142"/>
            <a:ext cx="20955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0"/>
          <p:cNvSpPr txBox="1"/>
          <p:nvPr/>
        </p:nvSpPr>
        <p:spPr>
          <a:xfrm>
            <a:off x="1019175" y="792360"/>
            <a:ext cx="11131391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The Next Evolution: Agentic RAG</a:t>
            </a:r>
            <a:endParaRPr dirty="0"/>
          </a:p>
        </p:txBody>
      </p:sp>
      <p:sp>
        <p:nvSpPr>
          <p:cNvPr id="433" name="Google Shape;433;p30"/>
          <p:cNvSpPr txBox="1"/>
          <p:nvPr/>
        </p:nvSpPr>
        <p:spPr>
          <a:xfrm>
            <a:off x="899792" y="5387586"/>
            <a:ext cx="47529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Critique</a:t>
            </a:r>
            <a:r>
              <a:rPr lang="en-US" sz="1800" b="0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: 檢查</a:t>
            </a:r>
            <a:r>
              <a:rPr lang="en-US" sz="1800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回</a:t>
            </a:r>
            <a:r>
              <a:rPr lang="en-US" sz="1800" b="0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答</a:t>
            </a:r>
            <a:endParaRPr/>
          </a:p>
        </p:txBody>
      </p:sp>
      <p:pic>
        <p:nvPicPr>
          <p:cNvPr id="434" name="Google Shape;434;p30" descr="改為粉紅色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0102" y="5874005"/>
            <a:ext cx="209550" cy="2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0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472487" y="1485453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0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282237" y="3295203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0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472487" y="5104953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0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62737" y="3295203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0"/>
          <p:cNvSpPr/>
          <p:nvPr/>
        </p:nvSpPr>
        <p:spPr>
          <a:xfrm>
            <a:off x="6662737" y="1485453"/>
            <a:ext cx="4762500" cy="4762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BDBD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p30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933557" y="1766441"/>
            <a:ext cx="22086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0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743307" y="3576191"/>
            <a:ext cx="22086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0" descr="imag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933557" y="5385941"/>
            <a:ext cx="22086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0" descr="image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123807" y="3576191"/>
            <a:ext cx="22086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095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1"/>
          <p:cNvSpPr txBox="1"/>
          <p:nvPr/>
        </p:nvSpPr>
        <p:spPr>
          <a:xfrm>
            <a:off x="295275" y="2038350"/>
            <a:ext cx="116016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dirty="0" err="1">
                <a:latin typeface="Noto Sans TC"/>
                <a:ea typeface="Noto Sans TC"/>
                <a:cs typeface="Noto Sans TC"/>
                <a:sym typeface="Noto Sans TC"/>
              </a:rPr>
              <a:t>感謝聆聽</a:t>
            </a:r>
            <a:endParaRPr dirty="0"/>
          </a:p>
        </p:txBody>
      </p:sp>
      <p:sp>
        <p:nvSpPr>
          <p:cNvPr id="451" name="Google Shape;451;p31"/>
          <p:cNvSpPr txBox="1"/>
          <p:nvPr/>
        </p:nvSpPr>
        <p:spPr>
          <a:xfrm>
            <a:off x="571500" y="3838575"/>
            <a:ext cx="11049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F6368"/>
                </a:solidFill>
                <a:latin typeface="Noto Sans TC"/>
                <a:ea typeface="Noto Sans TC"/>
                <a:cs typeface="Noto Sans TC"/>
                <a:sym typeface="Noto Sans TC"/>
              </a:rPr>
              <a:t>Thank you for your attention</a:t>
            </a:r>
            <a:endParaRPr/>
          </a:p>
        </p:txBody>
      </p:sp>
      <p:sp>
        <p:nvSpPr>
          <p:cNvPr id="452" name="Google Shape;452;p31"/>
          <p:cNvSpPr txBox="1"/>
          <p:nvPr/>
        </p:nvSpPr>
        <p:spPr>
          <a:xfrm>
            <a:off x="571500" y="5067300"/>
            <a:ext cx="110490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0B57D0"/>
                </a:solidFill>
                <a:latin typeface="Noto Sans TC"/>
                <a:ea typeface="Noto Sans TC"/>
                <a:cs typeface="Noto Sans TC"/>
                <a:sym typeface="Noto Sans TC"/>
              </a:rPr>
              <a:t>ruihung.cheng@sinopac.com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9900" y="2005905"/>
            <a:ext cx="48006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916185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571500" y="2161384"/>
            <a:ext cx="616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遇見 Wilson (交易系統工程師)</a:t>
            </a:r>
            <a:endParaRPr sz="2000"/>
          </a:p>
        </p:txBody>
      </p:sp>
      <p:sp>
        <p:nvSpPr>
          <p:cNvPr id="97" name="Google Shape;97;p14"/>
          <p:cNvSpPr txBox="1"/>
          <p:nvPr/>
        </p:nvSpPr>
        <p:spPr>
          <a:xfrm>
            <a:off x="571500" y="2790378"/>
            <a:ext cx="5867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D93025"/>
                </a:solidFill>
                <a:latin typeface="Noto Sans TC"/>
                <a:ea typeface="Noto Sans TC"/>
                <a:cs typeface="Noto Sans TC"/>
                <a:sym typeface="Noto Sans TC"/>
              </a:rPr>
              <a:t>損益系統連線逾時 (Timeout)</a:t>
            </a:r>
            <a:endParaRPr/>
          </a:p>
        </p:txBody>
      </p:sp>
      <p:pic>
        <p:nvPicPr>
          <p:cNvPr id="98" name="Google Shape;98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9625" y="3723828"/>
            <a:ext cx="2571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1209675" y="3609525"/>
            <a:ext cx="222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資訊散落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 文件散落在 Wiki 與不同資料夾</a:t>
            </a:r>
            <a:endParaRPr/>
          </a:p>
        </p:txBody>
      </p:sp>
      <p:pic>
        <p:nvPicPr>
          <p:cNvPr id="100" name="Google Shape;100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9625" y="4704903"/>
            <a:ext cx="2000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1152525" y="4590600"/>
            <a:ext cx="285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版本混亂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 備援流程有 2021, 2023, 2024 三種版本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1019175" y="792360"/>
            <a:ext cx="11131391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09:30 AM 的開盤危機</a:t>
            </a:r>
            <a:endParaRPr/>
          </a:p>
        </p:txBody>
      </p:sp>
      <p:pic>
        <p:nvPicPr>
          <p:cNvPr id="103" name="Google Shape;103;p14" descr="將此圖改為適合 gemini light mode 背景風格的插圖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7300" y="1917175"/>
            <a:ext cx="4660361" cy="4177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14"/>
          <p:cNvGrpSpPr/>
          <p:nvPr/>
        </p:nvGrpSpPr>
        <p:grpSpPr>
          <a:xfrm>
            <a:off x="545031" y="5512285"/>
            <a:ext cx="5867400" cy="895440"/>
            <a:chOff x="571500" y="4695825"/>
            <a:chExt cx="5867400" cy="895350"/>
          </a:xfrm>
        </p:grpSpPr>
        <p:pic>
          <p:nvPicPr>
            <p:cNvPr id="105" name="Google Shape;105;p14" descr="image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1500" y="4695825"/>
              <a:ext cx="5867400" cy="895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4"/>
            <p:cNvSpPr txBox="1"/>
            <p:nvPr/>
          </p:nvSpPr>
          <p:spPr>
            <a:xfrm>
              <a:off x="866775" y="4991100"/>
              <a:ext cx="52770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1" u="none" strike="noStrike" cap="none">
                  <a:solidFill>
                    <a:srgbClr val="B3261E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“系統掛了... 切換備援主機的指令是什麼？設定檔在哪？”</a:t>
              </a:r>
              <a:endParaRPr sz="14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2" name="Google Shape;112;p15" descr="image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5"/>
            <p:cNvSpPr txBox="1"/>
            <p:nvPr/>
          </p:nvSpPr>
          <p:spPr>
            <a:xfrm>
              <a:off x="1285875" y="4773810"/>
              <a:ext cx="4191000" cy="2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b="0" i="0" u="none" strike="noStrike" cap="none">
                  <a:solidFill>
                    <a:srgbClr val="444746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想像一場 </a:t>
              </a:r>
              <a:r>
                <a:rPr lang="en-US" sz="1650" b="1" i="0" u="none" strike="noStrike" cap="none">
                  <a:solidFill>
                    <a:srgbClr val="444746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Open Book Exam (開卷考試)</a:t>
              </a:r>
              <a:endParaRPr/>
            </a:p>
          </p:txBody>
        </p:sp>
        <p:sp>
          <p:nvSpPr>
            <p:cNvPr id="114" name="Google Shape;114;p15"/>
            <p:cNvSpPr txBox="1"/>
            <p:nvPr/>
          </p:nvSpPr>
          <p:spPr>
            <a:xfrm>
              <a:off x="1285875" y="5297675"/>
              <a:ext cx="5286300" cy="9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b="0" i="0" u="none" strike="noStrike" cap="none">
                  <a:solidFill>
                    <a:srgbClr val="444746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ChatGPT 本身學識淵博，但它沒有你公司的內部手冊。</a:t>
              </a:r>
              <a:endParaRPr sz="165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endParaRPr>
            </a:p>
            <a:p>
              <a:pPr marL="0" marR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50" b="0" i="0" u="none" strike="noStrike" cap="none">
                  <a:solidFill>
                    <a:srgbClr val="444746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RAG 讓它在回答前，先去「翻閱」你的私有知識庫。</a:t>
              </a:r>
              <a:endParaRPr/>
            </a:p>
          </p:txBody>
        </p:sp>
      </p:grpSp>
      <p:pic>
        <p:nvPicPr>
          <p:cNvPr id="115" name="Google Shape;115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916185"/>
            <a:ext cx="2286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952500" y="3592710"/>
            <a:ext cx="45243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Retrieval-Augmented Generation</a:t>
            </a:r>
            <a:b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100" b="1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 (檢索增強生成)</a:t>
            </a:r>
            <a:endParaRPr b="1"/>
          </a:p>
        </p:txBody>
      </p:sp>
      <p:grpSp>
        <p:nvGrpSpPr>
          <p:cNvPr id="117" name="Google Shape;117;p15"/>
          <p:cNvGrpSpPr/>
          <p:nvPr/>
        </p:nvGrpSpPr>
        <p:grpSpPr>
          <a:xfrm>
            <a:off x="6935687" y="3024627"/>
            <a:ext cx="4747165" cy="2942387"/>
            <a:chOff x="6334125" y="2716410"/>
            <a:chExt cx="5286375" cy="3276600"/>
          </a:xfrm>
        </p:grpSpPr>
        <p:pic>
          <p:nvPicPr>
            <p:cNvPr id="118" name="Google Shape;118;p15" descr="image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34125" y="2716410"/>
              <a:ext cx="5286375" cy="327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5" descr="image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596312" y="3030735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15"/>
            <p:cNvSpPr txBox="1"/>
            <p:nvPr/>
          </p:nvSpPr>
          <p:spPr>
            <a:xfrm>
              <a:off x="6648450" y="4078485"/>
              <a:ext cx="4657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93" b="0" i="0" u="none" strike="noStrike" cap="none">
                  <a:solidFill>
                    <a:srgbClr val="000000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+</a:t>
              </a:r>
              <a:endParaRPr sz="1257"/>
            </a:p>
          </p:txBody>
        </p:sp>
        <p:pic>
          <p:nvPicPr>
            <p:cNvPr id="121" name="Google Shape;121;p15" descr="image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43937" y="4726185"/>
              <a:ext cx="666750" cy="76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5"/>
          <p:cNvSpPr txBox="1"/>
          <p:nvPr/>
        </p:nvSpPr>
        <p:spPr>
          <a:xfrm>
            <a:off x="942975" y="792360"/>
            <a:ext cx="11211401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解決方案：RAG 是什麼？</a:t>
            </a:r>
            <a:endParaRPr/>
          </a:p>
        </p:txBody>
      </p:sp>
      <p:pic>
        <p:nvPicPr>
          <p:cNvPr id="123" name="Google Shape;123;p15" title="Screenshot 2026-01-05 at 2.17.54 A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100" y="2487700"/>
            <a:ext cx="2112751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267842"/>
            <a:ext cx="1104900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544317"/>
            <a:ext cx="1104900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7775" y="2896492"/>
            <a:ext cx="9696449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7775" y="5172967"/>
            <a:ext cx="9696449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901898"/>
            <a:ext cx="237083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1500" y="1846373"/>
            <a:ext cx="997297" cy="326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1664047" y="1915417"/>
            <a:ext cx="15069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4285F4"/>
                </a:solidFill>
                <a:latin typeface="Noto Sans TC"/>
                <a:ea typeface="Noto Sans TC"/>
                <a:cs typeface="Noto Sans TC"/>
                <a:sym typeface="Noto Sans TC"/>
              </a:rPr>
              <a:t>資料入庫 (存資料)</a:t>
            </a:r>
            <a:endParaRPr/>
          </a:p>
        </p:txBody>
      </p:sp>
      <p:pic>
        <p:nvPicPr>
          <p:cNvPr id="136" name="Google Shape;136;p16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1500" y="4122848"/>
            <a:ext cx="997297" cy="326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1664047" y="4191892"/>
            <a:ext cx="15069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9B72CB"/>
                </a:solidFill>
                <a:latin typeface="Noto Sans TC"/>
                <a:ea typeface="Noto Sans TC"/>
                <a:cs typeface="Noto Sans TC"/>
                <a:sym typeface="Noto Sans TC"/>
              </a:rPr>
              <a:t>檢索生成 (查資料)</a:t>
            </a:r>
            <a:endParaRPr/>
          </a:p>
        </p:txBody>
      </p:sp>
      <p:pic>
        <p:nvPicPr>
          <p:cNvPr id="138" name="Google Shape;138;p16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912143" y="2563117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962025" y="3372742"/>
            <a:ext cx="256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PDF/Doc</a:t>
            </a:r>
            <a:endParaRPr/>
          </a:p>
        </p:txBody>
      </p:sp>
      <p:pic>
        <p:nvPicPr>
          <p:cNvPr id="140" name="Google Shape;140;p16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479131" y="2563117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3529012" y="3372742"/>
            <a:ext cx="256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OCR 視覺解析</a:t>
            </a:r>
            <a:endParaRPr/>
          </a:p>
        </p:txBody>
      </p:sp>
      <p:pic>
        <p:nvPicPr>
          <p:cNvPr id="142" name="Google Shape;142;p16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046118" y="2563117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 txBox="1"/>
          <p:nvPr/>
        </p:nvSpPr>
        <p:spPr>
          <a:xfrm>
            <a:off x="6096000" y="3372742"/>
            <a:ext cx="256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語意切分</a:t>
            </a:r>
            <a:endParaRPr/>
          </a:p>
        </p:txBody>
      </p:sp>
      <p:pic>
        <p:nvPicPr>
          <p:cNvPr id="144" name="Google Shape;144;p16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613106" y="2563117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 txBox="1"/>
          <p:nvPr/>
        </p:nvSpPr>
        <p:spPr>
          <a:xfrm>
            <a:off x="8662987" y="3372742"/>
            <a:ext cx="256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Vector DB</a:t>
            </a:r>
            <a:endParaRPr/>
          </a:p>
        </p:txBody>
      </p:sp>
      <p:pic>
        <p:nvPicPr>
          <p:cNvPr id="146" name="Google Shape;146;p16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912143" y="4839592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 txBox="1"/>
          <p:nvPr/>
        </p:nvSpPr>
        <p:spPr>
          <a:xfrm>
            <a:off x="962025" y="5649217"/>
            <a:ext cx="256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用戶提問</a:t>
            </a:r>
            <a:endParaRPr/>
          </a:p>
        </p:txBody>
      </p:sp>
      <p:pic>
        <p:nvPicPr>
          <p:cNvPr id="148" name="Google Shape;148;p16" descr="imag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79131" y="4839592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/>
          <p:nvPr/>
        </p:nvSpPr>
        <p:spPr>
          <a:xfrm>
            <a:off x="3529012" y="5649217"/>
            <a:ext cx="256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混合檢索</a:t>
            </a:r>
            <a:endParaRPr/>
          </a:p>
        </p:txBody>
      </p:sp>
      <p:pic>
        <p:nvPicPr>
          <p:cNvPr id="150" name="Google Shape;150;p16" descr="image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046118" y="4839592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 txBox="1"/>
          <p:nvPr/>
        </p:nvSpPr>
        <p:spPr>
          <a:xfrm>
            <a:off x="6096000" y="5649217"/>
            <a:ext cx="256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重排序過濾</a:t>
            </a:r>
            <a:endParaRPr/>
          </a:p>
        </p:txBody>
      </p:sp>
      <p:pic>
        <p:nvPicPr>
          <p:cNvPr id="152" name="Google Shape;152;p16" descr="image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613106" y="4839592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/>
          <p:nvPr/>
        </p:nvSpPr>
        <p:spPr>
          <a:xfrm>
            <a:off x="8662987" y="5649217"/>
            <a:ext cx="256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LLM 生成</a:t>
            </a:r>
            <a:endParaRPr/>
          </a:p>
        </p:txBody>
      </p:sp>
      <p:pic>
        <p:nvPicPr>
          <p:cNvPr id="154" name="Google Shape;154;p16" descr="image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126304" y="2763142"/>
            <a:ext cx="257503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 descr="image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662331" y="2763142"/>
            <a:ext cx="29429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 descr="image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244798" y="2763142"/>
            <a:ext cx="257503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 descr="image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9827267" y="2763142"/>
            <a:ext cx="23911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 descr="image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125621" y="5039617"/>
            <a:ext cx="23911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 descr="image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689697" y="5055098"/>
            <a:ext cx="257503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 descr="image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241203" y="5055098"/>
            <a:ext cx="257503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 descr="image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9796306" y="5055098"/>
            <a:ext cx="29429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/>
        </p:nvSpPr>
        <p:spPr>
          <a:xfrm>
            <a:off x="951458" y="792360"/>
            <a:ext cx="1120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 err="1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系統全域視角：整體架構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4014350"/>
            <a:ext cx="447517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916185"/>
            <a:ext cx="3429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/>
          <p:nvPr/>
        </p:nvSpPr>
        <p:spPr>
          <a:xfrm>
            <a:off x="571500" y="2309366"/>
            <a:ext cx="6160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4" b="1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看不懂圖，就找不到問題</a:t>
            </a:r>
            <a:endParaRPr sz="1800"/>
          </a:p>
        </p:txBody>
      </p:sp>
      <p:sp>
        <p:nvSpPr>
          <p:cNvPr id="171" name="Google Shape;171;p17"/>
          <p:cNvSpPr txBox="1"/>
          <p:nvPr/>
        </p:nvSpPr>
        <p:spPr>
          <a:xfrm>
            <a:off x="571500" y="2804666"/>
            <a:ext cx="5867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8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93025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350" b="0" i="0" u="none" strike="noStrike" cap="none">
                <a:solidFill>
                  <a:srgbClr val="D93025"/>
                </a:solidFill>
                <a:latin typeface="Noto Sans TC"/>
                <a:ea typeface="Noto Sans TC"/>
                <a:cs typeface="Noto Sans TC"/>
                <a:sym typeface="Noto Sans TC"/>
              </a:rPr>
              <a:t>傳統 RAG 痛點</a:t>
            </a:r>
            <a:endParaRPr/>
          </a:p>
        </p:txBody>
      </p:sp>
      <p:sp>
        <p:nvSpPr>
          <p:cNvPr id="172" name="Google Shape;172;p17"/>
          <p:cNvSpPr txBox="1"/>
          <p:nvPr/>
        </p:nvSpPr>
        <p:spPr>
          <a:xfrm>
            <a:off x="571500" y="3252350"/>
            <a:ext cx="44751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遇到「架構圖」或「截圖」</a:t>
            </a:r>
            <a:r>
              <a:rPr lang="en-US" sz="1500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常常</a:t>
            </a:r>
            <a:r>
              <a:rPr lang="en-US" sz="15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會</a:t>
            </a:r>
            <a:r>
              <a:rPr lang="en-US" sz="1500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跳過圖片或是</a:t>
            </a:r>
            <a:r>
              <a:rPr lang="en-US" sz="15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產出一堆亂碼，導致檢索失敗。</a:t>
            </a:r>
            <a:endParaRPr/>
          </a:p>
        </p:txBody>
      </p:sp>
      <p:sp>
        <p:nvSpPr>
          <p:cNvPr id="173" name="Google Shape;173;p17"/>
          <p:cNvSpPr txBox="1"/>
          <p:nvPr/>
        </p:nvSpPr>
        <p:spPr>
          <a:xfrm>
            <a:off x="897737" y="4371518"/>
            <a:ext cx="5324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188038"/>
                </a:solidFill>
                <a:latin typeface="Noto Sans TC"/>
                <a:ea typeface="Noto Sans TC"/>
                <a:cs typeface="Noto Sans TC"/>
                <a:sym typeface="Noto Sans TC"/>
              </a:rPr>
              <a:t>Advanced RAG</a:t>
            </a:r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866775" y="4738250"/>
            <a:ext cx="2910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rgbClr val="4285F4"/>
                </a:solidFill>
                <a:latin typeface="Noto Sans TC"/>
                <a:ea typeface="Noto Sans TC"/>
                <a:cs typeface="Noto Sans TC"/>
                <a:sym typeface="Noto Sans TC"/>
              </a:rPr>
              <a:t>OCR + Layout Analysis</a:t>
            </a:r>
            <a:endParaRPr sz="1600"/>
          </a:p>
        </p:txBody>
      </p:sp>
      <p:sp>
        <p:nvSpPr>
          <p:cNvPr id="175" name="Google Shape;175;p17"/>
          <p:cNvSpPr txBox="1"/>
          <p:nvPr/>
        </p:nvSpPr>
        <p:spPr>
          <a:xfrm>
            <a:off x="866775" y="5062100"/>
            <a:ext cx="41799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44746"/>
                </a:solidFill>
                <a:latin typeface="Noto Sans TC"/>
                <a:ea typeface="Noto Sans TC"/>
                <a:cs typeface="Noto Sans TC"/>
                <a:sym typeface="Noto Sans TC"/>
              </a:rPr>
              <a:t>將圖片轉化為機器可讀的文字描述 (Captioning)讓 AI 真正「看懂」圖片。</a:t>
            </a:r>
            <a:endParaRPr/>
          </a:p>
        </p:txBody>
      </p:sp>
      <p:pic>
        <p:nvPicPr>
          <p:cNvPr id="176" name="Google Shape;176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2845982"/>
            <a:ext cx="12382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6775" y="4413187"/>
            <a:ext cx="1524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 txBox="1"/>
          <p:nvPr/>
        </p:nvSpPr>
        <p:spPr>
          <a:xfrm>
            <a:off x="1057275" y="838802"/>
            <a:ext cx="1109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資料入庫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視覺理解 (Visual Understanding)</a:t>
            </a:r>
            <a:endParaRPr/>
          </a:p>
        </p:txBody>
      </p:sp>
      <p:pic>
        <p:nvPicPr>
          <p:cNvPr id="179" name="Google Shape;17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01775" y="2427225"/>
            <a:ext cx="5959449" cy="33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916185"/>
            <a:ext cx="3429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/>
          <p:nvPr/>
        </p:nvSpPr>
        <p:spPr>
          <a:xfrm>
            <a:off x="1057275" y="838802"/>
            <a:ext cx="1109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資料入庫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：視覺理解 (Visual Understanding)</a:t>
            </a:r>
            <a:endParaRPr/>
          </a:p>
        </p:txBody>
      </p:sp>
      <p:pic>
        <p:nvPicPr>
          <p:cNvPr id="187" name="Google Shape;18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" y="1592275"/>
            <a:ext cx="3514550" cy="49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6025" y="1609873"/>
            <a:ext cx="3514550" cy="49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 rotWithShape="1">
          <a:blip r:embed="rId7">
            <a:alphaModFix/>
          </a:blip>
          <a:srcRect l="7717" t="5427" r="7479" b="5888"/>
          <a:stretch/>
        </p:blipFill>
        <p:spPr>
          <a:xfrm>
            <a:off x="8020550" y="1609875"/>
            <a:ext cx="3514549" cy="48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916185"/>
            <a:ext cx="3429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9"/>
          <p:cNvSpPr txBox="1"/>
          <p:nvPr/>
        </p:nvSpPr>
        <p:spPr>
          <a:xfrm>
            <a:off x="1057275" y="838802"/>
            <a:ext cx="1109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資料入庫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圖片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理解 (</a:t>
            </a: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Image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 Understanding)</a:t>
            </a:r>
            <a:endParaRPr/>
          </a:p>
        </p:txBody>
      </p:sp>
      <p:pic>
        <p:nvPicPr>
          <p:cNvPr id="197" name="Google Shape;1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7277" y="1579063"/>
            <a:ext cx="3461625" cy="489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 rotWithShape="1">
          <a:blip r:embed="rId6">
            <a:alphaModFix/>
          </a:blip>
          <a:srcRect l="7929" t="3958" r="8688" b="49419"/>
          <a:stretch/>
        </p:blipFill>
        <p:spPr>
          <a:xfrm>
            <a:off x="6393575" y="1493913"/>
            <a:ext cx="4508088" cy="50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916185"/>
            <a:ext cx="3429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1057275" y="792360"/>
            <a:ext cx="1109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資料入庫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資料切分策略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 (C</a:t>
            </a: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hunking Method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)</a:t>
            </a:r>
            <a:endParaRPr/>
          </a:p>
        </p:txBody>
      </p:sp>
      <p:pic>
        <p:nvPicPr>
          <p:cNvPr id="205" name="Google Shape;205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4702" y="4795391"/>
            <a:ext cx="3529458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4161" y="4795391"/>
            <a:ext cx="1323528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57689" y="4795391"/>
            <a:ext cx="3529458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/>
          <p:nvPr/>
        </p:nvSpPr>
        <p:spPr>
          <a:xfrm>
            <a:off x="3563812" y="2233166"/>
            <a:ext cx="506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Code Aware Chunking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1809750" y="3214241"/>
            <a:ext cx="8572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Config</a:t>
            </a:r>
            <a:r>
              <a:rPr lang="en-US" sz="2100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，Image，Log </a:t>
            </a:r>
            <a:r>
              <a:rPr lang="en-US" sz="2100" b="0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與</a:t>
            </a:r>
            <a:r>
              <a:rPr lang="en-US" sz="2100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 程式碼區塊</a:t>
            </a:r>
            <a:r>
              <a:rPr lang="en-US" sz="2100" b="0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不能隨便切。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100" b="0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 我們根據 </a:t>
            </a:r>
            <a:r>
              <a:rPr lang="en-US" sz="2100" b="1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內容 </a:t>
            </a:r>
            <a:r>
              <a:rPr lang="en-US" sz="2100" b="0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與 </a:t>
            </a:r>
            <a:r>
              <a:rPr lang="en-US" sz="2100" b="1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操作</a:t>
            </a:r>
            <a:r>
              <a:rPr lang="en-US" sz="2100" b="1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說明 </a:t>
            </a:r>
            <a:r>
              <a:rPr lang="en-US" sz="2100" b="0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來切分，</a:t>
            </a:r>
            <a:endParaRPr sz="2100" b="0" i="0" u="none" strike="noStrike" cap="none">
              <a:solidFill>
                <a:srgbClr val="5F636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確保「指令」與「說明」永遠在一起。</a:t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2095202" y="4985891"/>
            <a:ext cx="31293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555555"/>
                </a:solidFill>
                <a:latin typeface="Inter"/>
                <a:ea typeface="Inter"/>
                <a:cs typeface="Inter"/>
                <a:sym typeface="Inter"/>
              </a:rPr>
              <a:t>Chunk A</a:t>
            </a: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2095202" y="5138291"/>
            <a:ext cx="31293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Step 1: Stop Service...</a:t>
            </a: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5624661" y="5004941"/>
            <a:ext cx="942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A73E8"/>
                </a:solidFill>
                <a:latin typeface="Inter"/>
                <a:ea typeface="Inter"/>
                <a:cs typeface="Inter"/>
                <a:sym typeface="Inter"/>
              </a:rPr>
              <a:t>Overlap</a:t>
            </a:r>
            <a:endParaRPr/>
          </a:p>
        </p:txBody>
      </p:sp>
      <p:sp>
        <p:nvSpPr>
          <p:cNvPr id="213" name="Google Shape;213;p20"/>
          <p:cNvSpPr txBox="1"/>
          <p:nvPr/>
        </p:nvSpPr>
        <p:spPr>
          <a:xfrm>
            <a:off x="6967239" y="4985891"/>
            <a:ext cx="31293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555555"/>
                </a:solidFill>
                <a:latin typeface="Inter"/>
                <a:ea typeface="Inter"/>
                <a:cs typeface="Inter"/>
                <a:sym typeface="Inter"/>
              </a:rPr>
              <a:t>Chunk B</a:t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6967239" y="5138291"/>
            <a:ext cx="31293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sudo systemctl stop app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916185"/>
            <a:ext cx="3429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 txBox="1"/>
          <p:nvPr/>
        </p:nvSpPr>
        <p:spPr>
          <a:xfrm>
            <a:off x="1057275" y="792360"/>
            <a:ext cx="1109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資料入庫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向量化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 (</a:t>
            </a:r>
            <a:r>
              <a:rPr lang="en-US" sz="3000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Vectorization</a:t>
            </a:r>
            <a:r>
              <a:rPr lang="en-US" sz="3000" b="0" i="0" u="none" strike="noStrike" cap="none">
                <a:solidFill>
                  <a:srgbClr val="1F1F1F"/>
                </a:solidFill>
                <a:latin typeface="Noto Sans TC"/>
                <a:ea typeface="Noto Sans TC"/>
                <a:cs typeface="Noto Sans TC"/>
                <a:sym typeface="Noto Sans TC"/>
              </a:rPr>
              <a:t>)</a:t>
            </a:r>
            <a:endParaRPr/>
          </a:p>
        </p:txBody>
      </p:sp>
      <p:pic>
        <p:nvPicPr>
          <p:cNvPr id="221" name="Google Shape;221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774680"/>
            <a:ext cx="2225724" cy="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20533" y="2671316"/>
            <a:ext cx="1446907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90457" y="4128641"/>
            <a:ext cx="4107060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1"/>
          <p:cNvSpPr txBox="1"/>
          <p:nvPr/>
        </p:nvSpPr>
        <p:spPr>
          <a:xfrm>
            <a:off x="581025" y="2314125"/>
            <a:ext cx="601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將「意義」編碼為「座標</a:t>
            </a:r>
            <a:r>
              <a:rPr lang="en-US" sz="3600" b="1" i="0" u="none" strike="noStrike" cap="none" dirty="0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」。</a:t>
            </a:r>
            <a:endParaRPr dirty="0"/>
          </a:p>
        </p:txBody>
      </p:sp>
      <p:sp>
        <p:nvSpPr>
          <p:cNvPr id="225" name="Google Shape;225;p21"/>
          <p:cNvSpPr txBox="1"/>
          <p:nvPr/>
        </p:nvSpPr>
        <p:spPr>
          <a:xfrm>
            <a:off x="581025" y="3800028"/>
            <a:ext cx="5133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電腦不懂中文，它只懂數字。</a:t>
            </a:r>
            <a:endParaRPr/>
          </a:p>
        </p:txBody>
      </p:sp>
      <p:sp>
        <p:nvSpPr>
          <p:cNvPr id="226" name="Google Shape;226;p21"/>
          <p:cNvSpPr txBox="1"/>
          <p:nvPr/>
        </p:nvSpPr>
        <p:spPr>
          <a:xfrm>
            <a:off x="581025" y="4466778"/>
            <a:ext cx="5133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我們使用 </a:t>
            </a:r>
            <a:r>
              <a:rPr lang="en-US" sz="2100" b="1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Embedding Model</a:t>
            </a:r>
            <a:r>
              <a:rPr lang="en-US" sz="2100" b="0" i="0" u="none" strike="noStrike" cap="none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 (如 bge-m3) 將每一段文字轉換為一個長度為 1536 的浮點數向量。</a:t>
            </a:r>
            <a:endParaRPr/>
          </a:p>
        </p:txBody>
      </p:sp>
      <p:pic>
        <p:nvPicPr>
          <p:cNvPr id="227" name="Google Shape;227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33557" y="3461891"/>
            <a:ext cx="22086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1"/>
          <p:cNvSpPr txBox="1"/>
          <p:nvPr/>
        </p:nvSpPr>
        <p:spPr>
          <a:xfrm>
            <a:off x="8141739" y="4672775"/>
            <a:ext cx="18045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(1536 dimensions)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2617</TotalTime>
  <Words>2032</Words>
  <Application>Microsoft Macintosh PowerPoint</Application>
  <PresentationFormat>Widescreen</PresentationFormat>
  <Paragraphs>167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Inter Light</vt:lpstr>
      <vt:lpstr>Roboto Mono</vt:lpstr>
      <vt:lpstr>Inter SemiBold</vt:lpstr>
      <vt:lpstr>Inter</vt:lpstr>
      <vt:lpstr>Arial</vt:lpstr>
      <vt:lpstr>Calibri</vt:lpstr>
      <vt:lpstr>Noto Sans TC</vt:lpstr>
      <vt:lpstr>Google Sans</vt:lpstr>
      <vt:lpstr>JetBrains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睿閎 鄭</cp:lastModifiedBy>
  <cp:revision>23</cp:revision>
  <dcterms:modified xsi:type="dcterms:W3CDTF">2026-01-06T16:25:48Z</dcterms:modified>
</cp:coreProperties>
</file>